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70" r:id="rId4"/>
    <p:sldId id="271" r:id="rId5"/>
    <p:sldId id="272" r:id="rId6"/>
    <p:sldId id="273" r:id="rId7"/>
    <p:sldId id="274" r:id="rId8"/>
    <p:sldId id="276" r:id="rId9"/>
    <p:sldId id="275" r:id="rId10"/>
    <p:sldId id="278" r:id="rId11"/>
    <p:sldId id="279" r:id="rId12"/>
    <p:sldId id="280" r:id="rId13"/>
    <p:sldId id="277" r:id="rId14"/>
    <p:sldId id="281" r:id="rId15"/>
    <p:sldId id="282" r:id="rId16"/>
    <p:sldId id="283" r:id="rId17"/>
    <p:sldId id="284" r:id="rId18"/>
    <p:sldId id="285" r:id="rId19"/>
    <p:sldId id="286" r:id="rId20"/>
    <p:sldId id="287" r:id="rId21"/>
    <p:sldId id="288" r:id="rId22"/>
    <p:sldId id="290" r:id="rId23"/>
    <p:sldId id="289" r:id="rId24"/>
    <p:sldId id="291"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10/5/2024</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565557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10/5/2024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4657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10/5/2024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82228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10/5/2024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972027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10/5/2024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477380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10/5/2024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25610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10/5/2024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19282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10/5/2024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35623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10/5/2024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6200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10/5/2024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52315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10/5/2024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9794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10/5/2024</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102849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eeksforgeeks.org/concatenation-of-elements-without-separator-in-r-programming-paste0-function/" TargetMode="External"/><Relationship Id="rId2" Type="http://schemas.openxmlformats.org/officeDocument/2006/relationships/hyperlink" Target="https://www.geeksforgeeks.org/concatenate-two-strings-in-r-programming-paste-method/"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geeksforgeeks.org/print-a-formatted-string-in-r-programming-sprintf-funct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geeksforgeeks.org/printing-out-to-the-screen-or-to-a-file-in-r-programming-cat-functio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eeksforgeeks.org/convert-factor-to-numeric-and-numeric-to-factor-in-r-programming/" TargetMode="External"/><Relationship Id="rId2" Type="http://schemas.openxmlformats.org/officeDocument/2006/relationships/hyperlink" Target="https://www.geeksforgeeks.org/convert-a-character-object-to-integer-in-r-programming-as-integer-function/" TargetMode="External"/><Relationship Id="rId1" Type="http://schemas.openxmlformats.org/officeDocument/2006/relationships/slideLayout" Target="../slideLayouts/slideLayout2.xml"/><Relationship Id="rId4" Type="http://schemas.openxmlformats.org/officeDocument/2006/relationships/hyperlink" Target="https://www.geeksforgeeks.org/convert-a-string-into-date-format-in-r-programming-as-date-function/"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Video 3" descr="Wires Linked To Core Router">
            <a:extLst>
              <a:ext uri="{FF2B5EF4-FFF2-40B4-BE49-F238E27FC236}">
                <a16:creationId xmlns:a16="http://schemas.microsoft.com/office/drawing/2014/main" id="{101566F6-8D83-50A8-405C-1DDD0DC5AF80}"/>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t="101" r="-1" b="182"/>
          <a:stretch/>
        </p:blipFill>
        <p:spPr>
          <a:xfrm>
            <a:off x="20" y="10"/>
            <a:ext cx="12191980" cy="6857990"/>
          </a:xfrm>
          <a:prstGeom prst="rect">
            <a:avLst/>
          </a:prstGeom>
        </p:spPr>
      </p:pic>
      <p:sp useBgFill="1">
        <p:nvSpPr>
          <p:cNvPr id="11" name="Rectangle 10">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2496"/>
            <a:ext cx="6327657" cy="36848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CECC0CAD-413B-60F6-D386-24307BEC3C49}"/>
              </a:ext>
            </a:extLst>
          </p:cNvPr>
          <p:cNvSpPr>
            <a:spLocks noGrp="1"/>
          </p:cNvSpPr>
          <p:nvPr>
            <p:ph type="ctrTitle"/>
          </p:nvPr>
        </p:nvSpPr>
        <p:spPr>
          <a:xfrm>
            <a:off x="777240" y="2301530"/>
            <a:ext cx="4887459" cy="1826983"/>
          </a:xfrm>
        </p:spPr>
        <p:txBody>
          <a:bodyPr anchor="t">
            <a:normAutofit/>
          </a:bodyPr>
          <a:lstStyle/>
          <a:p>
            <a:pPr algn="l"/>
            <a:r>
              <a:rPr lang="en-US" dirty="0"/>
              <a:t>Control Structures in R</a:t>
            </a:r>
            <a:endParaRPr lang="en-US"/>
          </a:p>
        </p:txBody>
      </p:sp>
      <p:sp>
        <p:nvSpPr>
          <p:cNvPr id="3" name="Subtitle 2">
            <a:extLst>
              <a:ext uri="{FF2B5EF4-FFF2-40B4-BE49-F238E27FC236}">
                <a16:creationId xmlns:a16="http://schemas.microsoft.com/office/drawing/2014/main" id="{D754B53B-7DAB-D191-C538-DEED9D1AA364}"/>
              </a:ext>
            </a:extLst>
          </p:cNvPr>
          <p:cNvSpPr>
            <a:spLocks noGrp="1"/>
          </p:cNvSpPr>
          <p:nvPr>
            <p:ph type="subTitle" idx="1"/>
          </p:nvPr>
        </p:nvSpPr>
        <p:spPr>
          <a:xfrm>
            <a:off x="777240" y="4310561"/>
            <a:ext cx="4887458" cy="747817"/>
          </a:xfrm>
        </p:spPr>
        <p:txBody>
          <a:bodyPr anchor="t">
            <a:normAutofit/>
          </a:bodyPr>
          <a:lstStyle/>
          <a:p>
            <a:pPr algn="l"/>
            <a:r>
              <a:rPr lang="en-US" sz="2000"/>
              <a:t>Dr. Rakhee Chhibber</a:t>
            </a:r>
          </a:p>
        </p:txBody>
      </p:sp>
    </p:spTree>
    <p:extLst>
      <p:ext uri="{BB962C8B-B14F-4D97-AF65-F5344CB8AC3E}">
        <p14:creationId xmlns:p14="http://schemas.microsoft.com/office/powerpoint/2010/main" val="228550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1691-71CC-877C-E725-EBF39FACB5E8}"/>
              </a:ext>
            </a:extLst>
          </p:cNvPr>
          <p:cNvSpPr>
            <a:spLocks noGrp="1"/>
          </p:cNvSpPr>
          <p:nvPr>
            <p:ph type="title"/>
          </p:nvPr>
        </p:nvSpPr>
        <p:spPr/>
        <p:txBody>
          <a:bodyPr>
            <a:normAutofit/>
          </a:bodyPr>
          <a:lstStyle/>
          <a:p>
            <a:r>
              <a:rPr lang="en-US" b="1" i="0" dirty="0">
                <a:solidFill>
                  <a:srgbClr val="273239"/>
                </a:solidFill>
                <a:effectLst/>
                <a:highlight>
                  <a:srgbClr val="FFFFFF"/>
                </a:highlight>
                <a:latin typeface="Nunito" pitchFamily="2" charset="0"/>
              </a:rPr>
              <a:t>Using scan() method</a:t>
            </a:r>
            <a:endParaRPr lang="en-US" dirty="0"/>
          </a:p>
        </p:txBody>
      </p:sp>
      <p:sp>
        <p:nvSpPr>
          <p:cNvPr id="3" name="Content Placeholder 2">
            <a:extLst>
              <a:ext uri="{FF2B5EF4-FFF2-40B4-BE49-F238E27FC236}">
                <a16:creationId xmlns:a16="http://schemas.microsoft.com/office/drawing/2014/main" id="{9E785CBA-4BF6-46D2-64CD-2B8C748C8C81}"/>
              </a:ext>
            </a:extLst>
          </p:cNvPr>
          <p:cNvSpPr>
            <a:spLocks noGrp="1"/>
          </p:cNvSpPr>
          <p:nvPr>
            <p:ph idx="1"/>
          </p:nvPr>
        </p:nvSpPr>
        <p:spPr>
          <a:xfrm>
            <a:off x="777240" y="1825625"/>
            <a:ext cx="10659110" cy="1995261"/>
          </a:xfrm>
        </p:spPr>
        <p:txBody>
          <a:bodyPr>
            <a:normAutofit lnSpcReduction="10000"/>
          </a:bodyPr>
          <a:lstStyle/>
          <a:p>
            <a:pPr marL="0" indent="0">
              <a:buNone/>
            </a:pPr>
            <a:r>
              <a:rPr lang="en-US" sz="2400" b="0" i="0" dirty="0">
                <a:solidFill>
                  <a:srgbClr val="273239"/>
                </a:solidFill>
                <a:effectLst/>
                <a:highlight>
                  <a:srgbClr val="FFFFFF"/>
                </a:highlight>
                <a:latin typeface="Nunito" pitchFamily="2" charset="0"/>
              </a:rPr>
              <a:t>Another way to take user input in R language is using a method, called </a:t>
            </a:r>
            <a:r>
              <a:rPr lang="en-US" sz="2400" b="1" i="0" dirty="0">
                <a:solidFill>
                  <a:srgbClr val="273239"/>
                </a:solidFill>
                <a:effectLst/>
                <a:highlight>
                  <a:srgbClr val="FFFFFF"/>
                </a:highlight>
                <a:latin typeface="Nunito" pitchFamily="2" charset="0"/>
              </a:rPr>
              <a:t>scan()</a:t>
            </a:r>
            <a:r>
              <a:rPr lang="en-US" sz="2400" b="0" i="0" dirty="0">
                <a:solidFill>
                  <a:srgbClr val="273239"/>
                </a:solidFill>
                <a:effectLst/>
                <a:highlight>
                  <a:srgbClr val="FFFFFF"/>
                </a:highlight>
                <a:latin typeface="Nunito" pitchFamily="2" charset="0"/>
              </a:rPr>
              <a:t> method. This method takes input from the console. This method is a very handy method while inputs are needed to taken quickly for any mathematical calculation or for any dataset. This method reads data in the form of a vector or list. This method also uses to reads input from a file also. </a:t>
            </a:r>
            <a:endParaRPr lang="en-US" sz="2400" dirty="0"/>
          </a:p>
        </p:txBody>
      </p:sp>
      <p:pic>
        <p:nvPicPr>
          <p:cNvPr id="5" name="Picture 4">
            <a:extLst>
              <a:ext uri="{FF2B5EF4-FFF2-40B4-BE49-F238E27FC236}">
                <a16:creationId xmlns:a16="http://schemas.microsoft.com/office/drawing/2014/main" id="{E0F4B55E-010D-8750-703E-C70FF897B9AD}"/>
              </a:ext>
            </a:extLst>
          </p:cNvPr>
          <p:cNvPicPr>
            <a:picLocks noChangeAspect="1"/>
          </p:cNvPicPr>
          <p:nvPr/>
        </p:nvPicPr>
        <p:blipFill>
          <a:blip r:embed="rId2"/>
          <a:stretch>
            <a:fillRect/>
          </a:stretch>
        </p:blipFill>
        <p:spPr>
          <a:xfrm>
            <a:off x="777240" y="4061613"/>
            <a:ext cx="9250066" cy="1695687"/>
          </a:xfrm>
          <a:prstGeom prst="rect">
            <a:avLst/>
          </a:prstGeom>
        </p:spPr>
      </p:pic>
    </p:spTree>
    <p:extLst>
      <p:ext uri="{BB962C8B-B14F-4D97-AF65-F5344CB8AC3E}">
        <p14:creationId xmlns:p14="http://schemas.microsoft.com/office/powerpoint/2010/main" val="1838480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7BF7A-CD0F-4B27-51B7-B49BE4F77DF9}"/>
              </a:ext>
            </a:extLst>
          </p:cNvPr>
          <p:cNvSpPr txBox="1"/>
          <p:nvPr/>
        </p:nvSpPr>
        <p:spPr>
          <a:xfrm>
            <a:off x="947058" y="261487"/>
            <a:ext cx="3875314" cy="2677656"/>
          </a:xfrm>
          <a:prstGeom prst="rect">
            <a:avLst/>
          </a:prstGeom>
          <a:noFill/>
        </p:spPr>
        <p:txBody>
          <a:bodyPr wrap="square">
            <a:spAutoFit/>
          </a:bodyPr>
          <a:lstStyle/>
          <a:p>
            <a:r>
              <a:rPr lang="en-US" sz="2400" dirty="0"/>
              <a:t># R program to illustrate</a:t>
            </a:r>
          </a:p>
          <a:p>
            <a:r>
              <a:rPr lang="en-US" sz="2400" dirty="0"/>
              <a:t># taking input from the user</a:t>
            </a:r>
          </a:p>
          <a:p>
            <a:endParaRPr lang="en-US" sz="2400" dirty="0"/>
          </a:p>
          <a:p>
            <a:r>
              <a:rPr lang="en-US" sz="2400" dirty="0"/>
              <a:t># taking input using scan()</a:t>
            </a:r>
          </a:p>
          <a:p>
            <a:r>
              <a:rPr lang="en-US" sz="2400" dirty="0"/>
              <a:t>x = scan()</a:t>
            </a:r>
          </a:p>
          <a:p>
            <a:r>
              <a:rPr lang="en-US" sz="2400" dirty="0"/>
              <a:t># print the inputted values</a:t>
            </a:r>
          </a:p>
          <a:p>
            <a:r>
              <a:rPr lang="en-US" sz="2400" dirty="0"/>
              <a:t>print(x)</a:t>
            </a:r>
          </a:p>
        </p:txBody>
      </p:sp>
      <p:sp>
        <p:nvSpPr>
          <p:cNvPr id="5" name="TextBox 4">
            <a:extLst>
              <a:ext uri="{FF2B5EF4-FFF2-40B4-BE49-F238E27FC236}">
                <a16:creationId xmlns:a16="http://schemas.microsoft.com/office/drawing/2014/main" id="{46F476C1-1CEA-F0CE-9B3A-61C298E7E193}"/>
              </a:ext>
            </a:extLst>
          </p:cNvPr>
          <p:cNvSpPr txBox="1"/>
          <p:nvPr/>
        </p:nvSpPr>
        <p:spPr>
          <a:xfrm>
            <a:off x="1393371" y="4167778"/>
            <a:ext cx="9394371" cy="1569660"/>
          </a:xfrm>
          <a:prstGeom prst="rect">
            <a:avLst/>
          </a:prstGeom>
          <a:noFill/>
        </p:spPr>
        <p:txBody>
          <a:bodyPr wrap="square">
            <a:spAutoFit/>
          </a:bodyPr>
          <a:lstStyle/>
          <a:p>
            <a:r>
              <a:rPr lang="en-US" sz="2400" b="1" i="0" dirty="0">
                <a:solidFill>
                  <a:srgbClr val="273239"/>
                </a:solidFill>
                <a:effectLst/>
                <a:highlight>
                  <a:srgbClr val="FFFFFF"/>
                </a:highlight>
                <a:latin typeface="Nunito" pitchFamily="2" charset="0"/>
              </a:rPr>
              <a:t>Explanation</a:t>
            </a:r>
            <a:r>
              <a:rPr lang="en-US" sz="2400" b="0" i="0" dirty="0">
                <a:solidFill>
                  <a:srgbClr val="273239"/>
                </a:solidFill>
                <a:effectLst/>
                <a:highlight>
                  <a:srgbClr val="FFFFFF"/>
                </a:highlight>
                <a:latin typeface="Nunito" pitchFamily="2" charset="0"/>
              </a:rPr>
              <a:t>: </a:t>
            </a:r>
            <a:br>
              <a:rPr lang="en-US" sz="2400" dirty="0"/>
            </a:br>
            <a:r>
              <a:rPr lang="en-US" sz="2400" b="0" i="0" dirty="0">
                <a:solidFill>
                  <a:srgbClr val="273239"/>
                </a:solidFill>
                <a:effectLst/>
                <a:highlight>
                  <a:srgbClr val="FFFFFF"/>
                </a:highlight>
                <a:latin typeface="Nunito" pitchFamily="2" charset="0"/>
              </a:rPr>
              <a:t>Total 12 integers are taking as input in 2 lines when the control goes to 3rd line then by pressing </a:t>
            </a:r>
            <a:r>
              <a:rPr lang="en-US" sz="2400" b="1" i="0" dirty="0">
                <a:solidFill>
                  <a:srgbClr val="273239"/>
                </a:solidFill>
                <a:effectLst/>
                <a:highlight>
                  <a:srgbClr val="FFFFFF"/>
                </a:highlight>
                <a:latin typeface="Nunito" pitchFamily="2" charset="0"/>
              </a:rPr>
              <a:t>Enter</a:t>
            </a:r>
            <a:r>
              <a:rPr lang="en-US" sz="2400" b="0" i="0" dirty="0">
                <a:solidFill>
                  <a:srgbClr val="273239"/>
                </a:solidFill>
                <a:effectLst/>
                <a:highlight>
                  <a:srgbClr val="FFFFFF"/>
                </a:highlight>
                <a:latin typeface="Nunito" pitchFamily="2" charset="0"/>
              </a:rPr>
              <a:t> key 2 times the input process will be terminated.</a:t>
            </a:r>
            <a:endParaRPr lang="en-US" sz="2400" dirty="0"/>
          </a:p>
        </p:txBody>
      </p:sp>
      <p:pic>
        <p:nvPicPr>
          <p:cNvPr id="7" name="Picture 6">
            <a:extLst>
              <a:ext uri="{FF2B5EF4-FFF2-40B4-BE49-F238E27FC236}">
                <a16:creationId xmlns:a16="http://schemas.microsoft.com/office/drawing/2014/main" id="{41B1EFF2-B38E-8738-A470-7B22A7894F7E}"/>
              </a:ext>
            </a:extLst>
          </p:cNvPr>
          <p:cNvPicPr>
            <a:picLocks noChangeAspect="1"/>
          </p:cNvPicPr>
          <p:nvPr/>
        </p:nvPicPr>
        <p:blipFill>
          <a:blip r:embed="rId2"/>
          <a:stretch>
            <a:fillRect/>
          </a:stretch>
        </p:blipFill>
        <p:spPr>
          <a:xfrm>
            <a:off x="5088041" y="261487"/>
            <a:ext cx="5020376" cy="2934109"/>
          </a:xfrm>
          <a:prstGeom prst="rect">
            <a:avLst/>
          </a:prstGeom>
        </p:spPr>
      </p:pic>
    </p:spTree>
    <p:extLst>
      <p:ext uri="{BB962C8B-B14F-4D97-AF65-F5344CB8AC3E}">
        <p14:creationId xmlns:p14="http://schemas.microsoft.com/office/powerpoint/2010/main" val="1567730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4A45-A9BE-E413-EE69-BC75A8641F7F}"/>
              </a:ext>
            </a:extLst>
          </p:cNvPr>
          <p:cNvSpPr>
            <a:spLocks noGrp="1"/>
          </p:cNvSpPr>
          <p:nvPr>
            <p:ph type="title"/>
          </p:nvPr>
        </p:nvSpPr>
        <p:spPr/>
        <p:txBody>
          <a:bodyPr>
            <a:normAutofit fontScale="90000"/>
          </a:bodyPr>
          <a:lstStyle/>
          <a:p>
            <a:r>
              <a:rPr lang="en-US" b="1" i="0" dirty="0">
                <a:solidFill>
                  <a:srgbClr val="273239"/>
                </a:solidFill>
                <a:effectLst/>
                <a:highlight>
                  <a:srgbClr val="FFFFFF"/>
                </a:highlight>
                <a:latin typeface="Nunito" pitchFamily="2" charset="0"/>
              </a:rPr>
              <a:t>double, string, character type values using scan() method</a:t>
            </a:r>
            <a:endParaRPr lang="en-US" dirty="0"/>
          </a:p>
        </p:txBody>
      </p:sp>
      <p:sp>
        <p:nvSpPr>
          <p:cNvPr id="3" name="Content Placeholder 2">
            <a:extLst>
              <a:ext uri="{FF2B5EF4-FFF2-40B4-BE49-F238E27FC236}">
                <a16:creationId xmlns:a16="http://schemas.microsoft.com/office/drawing/2014/main" id="{37C0C31A-3227-57F7-19DA-8CEF7D812435}"/>
              </a:ext>
            </a:extLst>
          </p:cNvPr>
          <p:cNvSpPr>
            <a:spLocks noGrp="1"/>
          </p:cNvSpPr>
          <p:nvPr>
            <p:ph idx="1"/>
          </p:nvPr>
        </p:nvSpPr>
        <p:spPr>
          <a:xfrm>
            <a:off x="777240" y="1825625"/>
            <a:ext cx="10659110" cy="1325563"/>
          </a:xfrm>
        </p:spPr>
        <p:txBody>
          <a:bodyPr>
            <a:normAutofit/>
          </a:bodyPr>
          <a:lstStyle/>
          <a:p>
            <a:pPr marL="0" indent="0" algn="just">
              <a:buNone/>
            </a:pPr>
            <a:r>
              <a:rPr lang="en-US" sz="2400" b="0" i="0" dirty="0">
                <a:solidFill>
                  <a:srgbClr val="273239"/>
                </a:solidFill>
                <a:effectLst/>
                <a:highlight>
                  <a:srgbClr val="FFFFFF"/>
                </a:highlight>
                <a:latin typeface="Nunito" pitchFamily="2" charset="0"/>
              </a:rPr>
              <a:t>To take double, string, character types inputs, specify the type of the inputted value in the </a:t>
            </a:r>
            <a:r>
              <a:rPr lang="en-US" sz="2400" b="1" i="0" dirty="0">
                <a:solidFill>
                  <a:srgbClr val="273239"/>
                </a:solidFill>
                <a:effectLst/>
                <a:highlight>
                  <a:srgbClr val="FFFFFF"/>
                </a:highlight>
                <a:latin typeface="Nunito" pitchFamily="2" charset="0"/>
              </a:rPr>
              <a:t>scan()</a:t>
            </a:r>
            <a:r>
              <a:rPr lang="en-US" sz="2400" b="0" i="0" dirty="0">
                <a:solidFill>
                  <a:srgbClr val="273239"/>
                </a:solidFill>
                <a:effectLst/>
                <a:highlight>
                  <a:srgbClr val="FFFFFF"/>
                </a:highlight>
                <a:latin typeface="Nunito" pitchFamily="2" charset="0"/>
              </a:rPr>
              <a:t> method. To do this there is an argument called </a:t>
            </a:r>
            <a:r>
              <a:rPr lang="en-US" sz="2400" b="1" i="0" dirty="0">
                <a:solidFill>
                  <a:srgbClr val="273239"/>
                </a:solidFill>
                <a:effectLst/>
                <a:highlight>
                  <a:srgbClr val="FFFFFF"/>
                </a:highlight>
                <a:latin typeface="Nunito" pitchFamily="2" charset="0"/>
              </a:rPr>
              <a:t>what</a:t>
            </a:r>
            <a:r>
              <a:rPr lang="en-US" sz="2400" b="0" i="0" dirty="0">
                <a:solidFill>
                  <a:srgbClr val="273239"/>
                </a:solidFill>
                <a:effectLst/>
                <a:highlight>
                  <a:srgbClr val="FFFFFF"/>
                </a:highlight>
                <a:latin typeface="Nunito" pitchFamily="2" charset="0"/>
              </a:rPr>
              <a:t>, by which one can specify the data type of the inputted value.</a:t>
            </a:r>
            <a:endParaRPr lang="en-US" sz="2400" dirty="0"/>
          </a:p>
        </p:txBody>
      </p:sp>
      <p:pic>
        <p:nvPicPr>
          <p:cNvPr id="5" name="Picture 4">
            <a:extLst>
              <a:ext uri="{FF2B5EF4-FFF2-40B4-BE49-F238E27FC236}">
                <a16:creationId xmlns:a16="http://schemas.microsoft.com/office/drawing/2014/main" id="{97DEDB02-B210-B6CF-37A6-CF0CA0171324}"/>
              </a:ext>
            </a:extLst>
          </p:cNvPr>
          <p:cNvPicPr>
            <a:picLocks noChangeAspect="1"/>
          </p:cNvPicPr>
          <p:nvPr/>
        </p:nvPicPr>
        <p:blipFill>
          <a:blip r:embed="rId2"/>
          <a:stretch>
            <a:fillRect/>
          </a:stretch>
        </p:blipFill>
        <p:spPr>
          <a:xfrm>
            <a:off x="909233" y="3286125"/>
            <a:ext cx="7886424" cy="2499310"/>
          </a:xfrm>
          <a:prstGeom prst="rect">
            <a:avLst/>
          </a:prstGeom>
        </p:spPr>
      </p:pic>
    </p:spTree>
    <p:extLst>
      <p:ext uri="{BB962C8B-B14F-4D97-AF65-F5344CB8AC3E}">
        <p14:creationId xmlns:p14="http://schemas.microsoft.com/office/powerpoint/2010/main" val="2420600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C7897C-DD68-6DBA-F37E-0AEE42658D5E}"/>
              </a:ext>
            </a:extLst>
          </p:cNvPr>
          <p:cNvSpPr txBox="1"/>
          <p:nvPr/>
        </p:nvSpPr>
        <p:spPr>
          <a:xfrm>
            <a:off x="1676399" y="361300"/>
            <a:ext cx="8077201" cy="6001643"/>
          </a:xfrm>
          <a:prstGeom prst="rect">
            <a:avLst/>
          </a:prstGeom>
          <a:noFill/>
        </p:spPr>
        <p:txBody>
          <a:bodyPr wrap="square">
            <a:spAutoFit/>
          </a:bodyPr>
          <a:lstStyle/>
          <a:p>
            <a:r>
              <a:rPr lang="en-US" sz="2400" dirty="0"/>
              <a:t># R program to illustrate</a:t>
            </a:r>
          </a:p>
          <a:p>
            <a:r>
              <a:rPr lang="en-US" sz="2400" dirty="0"/>
              <a:t># taking input from the user</a:t>
            </a:r>
          </a:p>
          <a:p>
            <a:endParaRPr lang="en-US" sz="2400" dirty="0"/>
          </a:p>
          <a:p>
            <a:r>
              <a:rPr lang="en-US" sz="2400" dirty="0"/>
              <a:t># double input using scan()</a:t>
            </a:r>
          </a:p>
          <a:p>
            <a:r>
              <a:rPr lang="en-US" sz="2400" dirty="0"/>
              <a:t>d = scan(what = double())</a:t>
            </a:r>
          </a:p>
          <a:p>
            <a:endParaRPr lang="en-US" sz="2400" dirty="0"/>
          </a:p>
          <a:p>
            <a:r>
              <a:rPr lang="en-US" sz="2400" dirty="0"/>
              <a:t># string input using 'scan()'</a:t>
            </a:r>
          </a:p>
          <a:p>
            <a:r>
              <a:rPr lang="en-US" sz="2400" dirty="0"/>
              <a:t>s = scan(what = " ")</a:t>
            </a:r>
          </a:p>
          <a:p>
            <a:endParaRPr lang="en-US" sz="2400" dirty="0"/>
          </a:p>
          <a:p>
            <a:r>
              <a:rPr lang="en-US" sz="2400" dirty="0"/>
              <a:t># character input using 'scan()'</a:t>
            </a:r>
          </a:p>
          <a:p>
            <a:r>
              <a:rPr lang="en-US" sz="2400" dirty="0"/>
              <a:t>c = scan(what = character())</a:t>
            </a:r>
          </a:p>
          <a:p>
            <a:endParaRPr lang="en-US" sz="2400" dirty="0"/>
          </a:p>
          <a:p>
            <a:r>
              <a:rPr lang="en-US" sz="2400" dirty="0"/>
              <a:t># print the inputted values</a:t>
            </a:r>
          </a:p>
          <a:p>
            <a:r>
              <a:rPr lang="en-US" sz="2400" dirty="0"/>
              <a:t>print(d) # double</a:t>
            </a:r>
          </a:p>
          <a:p>
            <a:r>
              <a:rPr lang="en-US" sz="2400" dirty="0"/>
              <a:t>print(s) # string</a:t>
            </a:r>
          </a:p>
          <a:p>
            <a:r>
              <a:rPr lang="en-US" sz="2400" dirty="0"/>
              <a:t>print(c) # character</a:t>
            </a:r>
          </a:p>
        </p:txBody>
      </p:sp>
    </p:spTree>
    <p:extLst>
      <p:ext uri="{BB962C8B-B14F-4D97-AF65-F5344CB8AC3E}">
        <p14:creationId xmlns:p14="http://schemas.microsoft.com/office/powerpoint/2010/main" val="1916969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43CF9-A6A0-8FF0-9EE1-E960925A147E}"/>
              </a:ext>
            </a:extLst>
          </p:cNvPr>
          <p:cNvPicPr>
            <a:picLocks noChangeAspect="1"/>
          </p:cNvPicPr>
          <p:nvPr/>
        </p:nvPicPr>
        <p:blipFill>
          <a:blip r:embed="rId2"/>
          <a:stretch>
            <a:fillRect/>
          </a:stretch>
        </p:blipFill>
        <p:spPr>
          <a:xfrm>
            <a:off x="1199466" y="771154"/>
            <a:ext cx="9793067" cy="5315692"/>
          </a:xfrm>
          <a:prstGeom prst="rect">
            <a:avLst/>
          </a:prstGeom>
        </p:spPr>
      </p:pic>
    </p:spTree>
    <p:extLst>
      <p:ext uri="{BB962C8B-B14F-4D97-AF65-F5344CB8AC3E}">
        <p14:creationId xmlns:p14="http://schemas.microsoft.com/office/powerpoint/2010/main" val="3565868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C334-9162-EDA0-AE01-4D5E267FFB7F}"/>
              </a:ext>
            </a:extLst>
          </p:cNvPr>
          <p:cNvSpPr>
            <a:spLocks noGrp="1"/>
          </p:cNvSpPr>
          <p:nvPr>
            <p:ph type="title"/>
          </p:nvPr>
        </p:nvSpPr>
        <p:spPr/>
        <p:txBody>
          <a:bodyPr>
            <a:normAutofit fontScale="90000"/>
          </a:bodyPr>
          <a:lstStyle/>
          <a:p>
            <a:r>
              <a:rPr lang="en-US" b="1" i="0" dirty="0">
                <a:solidFill>
                  <a:srgbClr val="273239"/>
                </a:solidFill>
                <a:effectLst/>
                <a:highlight>
                  <a:srgbClr val="FFFFFF"/>
                </a:highlight>
                <a:latin typeface="Nunito" pitchFamily="2" charset="0"/>
              </a:rPr>
              <a:t>Read File data using scan() method</a:t>
            </a:r>
            <a:endParaRPr lang="en-US" dirty="0"/>
          </a:p>
        </p:txBody>
      </p:sp>
      <p:sp>
        <p:nvSpPr>
          <p:cNvPr id="3" name="Content Placeholder 2">
            <a:extLst>
              <a:ext uri="{FF2B5EF4-FFF2-40B4-BE49-F238E27FC236}">
                <a16:creationId xmlns:a16="http://schemas.microsoft.com/office/drawing/2014/main" id="{87769ACC-E61F-201D-36D0-9AD9C0A127BB}"/>
              </a:ext>
            </a:extLst>
          </p:cNvPr>
          <p:cNvSpPr>
            <a:spLocks noGrp="1"/>
          </p:cNvSpPr>
          <p:nvPr>
            <p:ph idx="1"/>
          </p:nvPr>
        </p:nvSpPr>
        <p:spPr>
          <a:xfrm>
            <a:off x="777240" y="1825625"/>
            <a:ext cx="10659110" cy="1069975"/>
          </a:xfrm>
        </p:spPr>
        <p:txBody>
          <a:bodyPr/>
          <a:lstStyle/>
          <a:p>
            <a:pPr marL="0" indent="0" algn="l" fontAlgn="base">
              <a:buNone/>
            </a:pPr>
            <a:r>
              <a:rPr lang="en-US" sz="2400" b="0" i="0" dirty="0">
                <a:solidFill>
                  <a:srgbClr val="273239"/>
                </a:solidFill>
                <a:effectLst/>
                <a:highlight>
                  <a:srgbClr val="FFFFFF"/>
                </a:highlight>
                <a:latin typeface="Nunito" pitchFamily="2" charset="0"/>
              </a:rPr>
              <a:t>To read file using </a:t>
            </a:r>
            <a:r>
              <a:rPr lang="en-US" sz="2400" b="1" i="0" dirty="0">
                <a:solidFill>
                  <a:srgbClr val="273239"/>
                </a:solidFill>
                <a:effectLst/>
                <a:highlight>
                  <a:srgbClr val="FFFFFF"/>
                </a:highlight>
                <a:latin typeface="Nunito" pitchFamily="2" charset="0"/>
              </a:rPr>
              <a:t>scan()</a:t>
            </a:r>
            <a:r>
              <a:rPr lang="en-US" sz="2400" b="0" i="0" dirty="0">
                <a:solidFill>
                  <a:srgbClr val="273239"/>
                </a:solidFill>
                <a:effectLst/>
                <a:highlight>
                  <a:srgbClr val="FFFFFF"/>
                </a:highlight>
                <a:latin typeface="Nunito" pitchFamily="2" charset="0"/>
              </a:rPr>
              <a:t> method is same as normal console input, only thing is that, one needs to pass the file name and data type to the </a:t>
            </a:r>
            <a:r>
              <a:rPr lang="en-US" sz="2400" b="1" i="0" dirty="0">
                <a:solidFill>
                  <a:srgbClr val="273239"/>
                </a:solidFill>
                <a:effectLst/>
                <a:highlight>
                  <a:srgbClr val="FFFFFF"/>
                </a:highlight>
                <a:latin typeface="Nunito" pitchFamily="2" charset="0"/>
              </a:rPr>
              <a:t>scan()</a:t>
            </a:r>
            <a:r>
              <a:rPr lang="en-US" sz="2400" b="0" i="0" dirty="0">
                <a:solidFill>
                  <a:srgbClr val="273239"/>
                </a:solidFill>
                <a:effectLst/>
                <a:highlight>
                  <a:srgbClr val="FFFFFF"/>
                </a:highlight>
                <a:latin typeface="Nunito" pitchFamily="2" charset="0"/>
              </a:rPr>
              <a:t> method.</a:t>
            </a:r>
          </a:p>
          <a:p>
            <a:endParaRPr lang="en-US" dirty="0"/>
          </a:p>
        </p:txBody>
      </p:sp>
      <p:pic>
        <p:nvPicPr>
          <p:cNvPr id="5" name="Picture 4">
            <a:extLst>
              <a:ext uri="{FF2B5EF4-FFF2-40B4-BE49-F238E27FC236}">
                <a16:creationId xmlns:a16="http://schemas.microsoft.com/office/drawing/2014/main" id="{BB2C6F64-378F-AA23-ED8D-D82417080254}"/>
              </a:ext>
            </a:extLst>
          </p:cNvPr>
          <p:cNvPicPr>
            <a:picLocks noChangeAspect="1"/>
          </p:cNvPicPr>
          <p:nvPr/>
        </p:nvPicPr>
        <p:blipFill>
          <a:blip r:embed="rId2"/>
          <a:stretch>
            <a:fillRect/>
          </a:stretch>
        </p:blipFill>
        <p:spPr>
          <a:xfrm>
            <a:off x="980595" y="2789345"/>
            <a:ext cx="6878010" cy="1714739"/>
          </a:xfrm>
          <a:prstGeom prst="rect">
            <a:avLst/>
          </a:prstGeom>
        </p:spPr>
      </p:pic>
    </p:spTree>
    <p:extLst>
      <p:ext uri="{BB962C8B-B14F-4D97-AF65-F5344CB8AC3E}">
        <p14:creationId xmlns:p14="http://schemas.microsoft.com/office/powerpoint/2010/main" val="3112803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A4F472-3A96-DB3B-C0D8-6088849811AC}"/>
              </a:ext>
            </a:extLst>
          </p:cNvPr>
          <p:cNvSpPr txBox="1"/>
          <p:nvPr/>
        </p:nvSpPr>
        <p:spPr>
          <a:xfrm>
            <a:off x="1981199" y="428178"/>
            <a:ext cx="6749143" cy="6001643"/>
          </a:xfrm>
          <a:prstGeom prst="rect">
            <a:avLst/>
          </a:prstGeom>
          <a:noFill/>
        </p:spPr>
        <p:txBody>
          <a:bodyPr wrap="square">
            <a:spAutoFit/>
          </a:bodyPr>
          <a:lstStyle/>
          <a:p>
            <a:r>
              <a:rPr lang="en-US" sz="2400" dirty="0"/>
              <a:t># R program to illustrate</a:t>
            </a:r>
          </a:p>
          <a:p>
            <a:r>
              <a:rPr lang="en-US" sz="2400" dirty="0"/>
              <a:t># taking input from the user</a:t>
            </a:r>
          </a:p>
          <a:p>
            <a:endParaRPr lang="en-US" sz="2400" dirty="0"/>
          </a:p>
          <a:p>
            <a:r>
              <a:rPr lang="en-US" sz="2400" dirty="0"/>
              <a:t># string file input using scan()</a:t>
            </a:r>
          </a:p>
          <a:p>
            <a:r>
              <a:rPr lang="en-US" sz="2400" dirty="0"/>
              <a:t>s = scan("fileString.txt", what = " ")</a:t>
            </a:r>
          </a:p>
          <a:p>
            <a:endParaRPr lang="en-US" sz="2400" dirty="0"/>
          </a:p>
          <a:p>
            <a:r>
              <a:rPr lang="en-US" sz="2400" dirty="0"/>
              <a:t># double file input using scan()</a:t>
            </a:r>
          </a:p>
          <a:p>
            <a:r>
              <a:rPr lang="en-US" sz="2400" dirty="0"/>
              <a:t>d = scan("fileDouble.txt", what = double())</a:t>
            </a:r>
          </a:p>
          <a:p>
            <a:endParaRPr lang="en-US" sz="2400" dirty="0"/>
          </a:p>
          <a:p>
            <a:r>
              <a:rPr lang="en-US" sz="2400" dirty="0"/>
              <a:t># character file input using scan()</a:t>
            </a:r>
          </a:p>
          <a:p>
            <a:r>
              <a:rPr lang="en-US" sz="2400" dirty="0"/>
              <a:t>c = scan("fileChar.txt", what = character())</a:t>
            </a:r>
          </a:p>
          <a:p>
            <a:endParaRPr lang="en-US" sz="2400" dirty="0"/>
          </a:p>
          <a:p>
            <a:r>
              <a:rPr lang="en-US" sz="2400" dirty="0"/>
              <a:t># print the inputted values</a:t>
            </a:r>
          </a:p>
          <a:p>
            <a:r>
              <a:rPr lang="en-US" sz="2400" dirty="0"/>
              <a:t>print(s) # string</a:t>
            </a:r>
          </a:p>
          <a:p>
            <a:r>
              <a:rPr lang="en-US" sz="2400" dirty="0"/>
              <a:t>print(d) # double</a:t>
            </a:r>
          </a:p>
          <a:p>
            <a:r>
              <a:rPr lang="en-US" sz="2400" dirty="0"/>
              <a:t>print(c) # character</a:t>
            </a:r>
          </a:p>
        </p:txBody>
      </p:sp>
    </p:spTree>
    <p:extLst>
      <p:ext uri="{BB962C8B-B14F-4D97-AF65-F5344CB8AC3E}">
        <p14:creationId xmlns:p14="http://schemas.microsoft.com/office/powerpoint/2010/main" val="1088705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23E8B-84AD-4714-784F-69F22CD0C82D}"/>
              </a:ext>
            </a:extLst>
          </p:cNvPr>
          <p:cNvSpPr>
            <a:spLocks noGrp="1"/>
          </p:cNvSpPr>
          <p:nvPr>
            <p:ph type="ctrTitle"/>
          </p:nvPr>
        </p:nvSpPr>
        <p:spPr/>
        <p:txBody>
          <a:bodyPr/>
          <a:lstStyle/>
          <a:p>
            <a:r>
              <a:rPr lang="en-US" dirty="0"/>
              <a:t>Print statement in R</a:t>
            </a:r>
          </a:p>
        </p:txBody>
      </p:sp>
      <p:sp>
        <p:nvSpPr>
          <p:cNvPr id="3" name="Subtitle 2">
            <a:extLst>
              <a:ext uri="{FF2B5EF4-FFF2-40B4-BE49-F238E27FC236}">
                <a16:creationId xmlns:a16="http://schemas.microsoft.com/office/drawing/2014/main" id="{4F987393-1EF1-00E4-1A31-119945889BA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30293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48A40-3347-3C90-A6FC-6E6E7693AA17}"/>
              </a:ext>
            </a:extLst>
          </p:cNvPr>
          <p:cNvSpPr>
            <a:spLocks noGrp="1"/>
          </p:cNvSpPr>
          <p:nvPr>
            <p:ph type="title"/>
          </p:nvPr>
        </p:nvSpPr>
        <p:spPr/>
        <p:txBody>
          <a:bodyPr/>
          <a:lstStyle/>
          <a:p>
            <a:r>
              <a:rPr lang="en-US" dirty="0"/>
              <a:t>Print without print function</a:t>
            </a:r>
          </a:p>
        </p:txBody>
      </p:sp>
      <p:sp>
        <p:nvSpPr>
          <p:cNvPr id="3" name="Content Placeholder 2">
            <a:extLst>
              <a:ext uri="{FF2B5EF4-FFF2-40B4-BE49-F238E27FC236}">
                <a16:creationId xmlns:a16="http://schemas.microsoft.com/office/drawing/2014/main" id="{3F238A36-177F-6E28-389C-AF05E1349AFF}"/>
              </a:ext>
            </a:extLst>
          </p:cNvPr>
          <p:cNvSpPr>
            <a:spLocks noGrp="1"/>
          </p:cNvSpPr>
          <p:nvPr>
            <p:ph idx="1"/>
          </p:nvPr>
        </p:nvSpPr>
        <p:spPr/>
        <p:txBody>
          <a:bodyPr>
            <a:normAutofit/>
          </a:bodyPr>
          <a:lstStyle/>
          <a:p>
            <a:pPr marL="0" indent="0">
              <a:buNone/>
            </a:pPr>
            <a:r>
              <a:rPr lang="en-US" sz="2400" dirty="0"/>
              <a:t># select 'x' and then press 'run' button</a:t>
            </a:r>
          </a:p>
          <a:p>
            <a:pPr marL="0" indent="0">
              <a:buNone/>
            </a:pPr>
            <a:r>
              <a:rPr lang="en-US" sz="2400" dirty="0"/>
              <a:t># it will print '</a:t>
            </a:r>
            <a:r>
              <a:rPr lang="en-US" sz="2400" dirty="0" err="1"/>
              <a:t>GeeksforGeeks</a:t>
            </a:r>
            <a:r>
              <a:rPr lang="en-US" sz="2400" dirty="0"/>
              <a:t>' on the console</a:t>
            </a:r>
          </a:p>
          <a:p>
            <a:pPr marL="0" indent="0">
              <a:buNone/>
            </a:pPr>
            <a:r>
              <a:rPr lang="en-US" sz="2400" dirty="0"/>
              <a:t>x &lt;- "</a:t>
            </a:r>
            <a:r>
              <a:rPr lang="en-US" sz="2400" dirty="0" err="1"/>
              <a:t>GeeksforGeeks</a:t>
            </a:r>
            <a:r>
              <a:rPr lang="en-US" sz="2400" dirty="0"/>
              <a:t>"</a:t>
            </a:r>
          </a:p>
          <a:p>
            <a:pPr marL="0" indent="0">
              <a:buNone/>
            </a:pPr>
            <a:r>
              <a:rPr lang="en-US" sz="2400" dirty="0"/>
              <a:t>x </a:t>
            </a:r>
          </a:p>
          <a:p>
            <a:pPr marL="0" indent="0">
              <a:buNone/>
            </a:pPr>
            <a:endParaRPr lang="en-US" sz="2400" dirty="0"/>
          </a:p>
        </p:txBody>
      </p:sp>
      <p:pic>
        <p:nvPicPr>
          <p:cNvPr id="3074" name="Picture 2" descr="output-of-R-program">
            <a:extLst>
              <a:ext uri="{FF2B5EF4-FFF2-40B4-BE49-F238E27FC236}">
                <a16:creationId xmlns:a16="http://schemas.microsoft.com/office/drawing/2014/main" id="{56B8900E-11FF-F660-BAF6-06DAB78FA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921" y="2715985"/>
            <a:ext cx="5853793" cy="390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337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8E86E-6C05-224E-2AF6-C95E72EED6BA}"/>
              </a:ext>
            </a:extLst>
          </p:cNvPr>
          <p:cNvSpPr>
            <a:spLocks noGrp="1"/>
          </p:cNvSpPr>
          <p:nvPr>
            <p:ph type="title"/>
          </p:nvPr>
        </p:nvSpPr>
        <p:spPr/>
        <p:txBody>
          <a:bodyPr>
            <a:normAutofit fontScale="90000"/>
          </a:bodyPr>
          <a:lstStyle/>
          <a:p>
            <a:r>
              <a:rPr lang="en-US" b="1" i="0" dirty="0">
                <a:solidFill>
                  <a:srgbClr val="273239"/>
                </a:solidFill>
                <a:effectLst/>
                <a:highlight>
                  <a:srgbClr val="FFFFFF"/>
                </a:highlight>
                <a:latin typeface="Nunito" pitchFamily="2" charset="0"/>
              </a:rPr>
              <a:t>Print output using print() function</a:t>
            </a:r>
            <a:endParaRPr lang="en-US" dirty="0"/>
          </a:p>
        </p:txBody>
      </p:sp>
      <p:sp>
        <p:nvSpPr>
          <p:cNvPr id="3" name="Content Placeholder 2">
            <a:extLst>
              <a:ext uri="{FF2B5EF4-FFF2-40B4-BE49-F238E27FC236}">
                <a16:creationId xmlns:a16="http://schemas.microsoft.com/office/drawing/2014/main" id="{CECA4FE1-B75C-2F91-6160-22319E1C1AC5}"/>
              </a:ext>
            </a:extLst>
          </p:cNvPr>
          <p:cNvSpPr>
            <a:spLocks noGrp="1"/>
          </p:cNvSpPr>
          <p:nvPr>
            <p:ph idx="1"/>
          </p:nvPr>
        </p:nvSpPr>
        <p:spPr>
          <a:xfrm>
            <a:off x="777240" y="1825625"/>
            <a:ext cx="6091646" cy="4351338"/>
          </a:xfrm>
        </p:spPr>
        <p:txBody>
          <a:bodyPr>
            <a:noAutofit/>
          </a:bodyPr>
          <a:lstStyle/>
          <a:p>
            <a:pPr marL="0" indent="0">
              <a:buNone/>
            </a:pPr>
            <a:r>
              <a:rPr lang="en-US" sz="2400" dirty="0"/>
              <a:t># R program to illustrate</a:t>
            </a:r>
          </a:p>
          <a:p>
            <a:pPr marL="0" indent="0">
              <a:buNone/>
            </a:pPr>
            <a:r>
              <a:rPr lang="en-US" sz="2400" dirty="0"/>
              <a:t># printing output of an R program  print string</a:t>
            </a:r>
          </a:p>
          <a:p>
            <a:pPr marL="0" indent="0">
              <a:buNone/>
            </a:pPr>
            <a:r>
              <a:rPr lang="en-US" sz="2400" dirty="0"/>
              <a:t>print("GFG")</a:t>
            </a:r>
          </a:p>
          <a:p>
            <a:pPr marL="0" indent="0">
              <a:buNone/>
            </a:pPr>
            <a:r>
              <a:rPr lang="en-US" sz="2400" dirty="0"/>
              <a:t># print variable</a:t>
            </a:r>
          </a:p>
          <a:p>
            <a:pPr marL="0" indent="0">
              <a:buNone/>
            </a:pPr>
            <a:r>
              <a:rPr lang="en-US" sz="2400" dirty="0"/>
              <a:t># it will print '</a:t>
            </a:r>
            <a:r>
              <a:rPr lang="en-US" sz="2400" dirty="0" err="1"/>
              <a:t>GeeksforGeeks</a:t>
            </a:r>
            <a:r>
              <a:rPr lang="en-US" sz="2400" dirty="0"/>
              <a:t>' on the console</a:t>
            </a:r>
          </a:p>
          <a:p>
            <a:pPr marL="0" indent="0">
              <a:buNone/>
            </a:pPr>
            <a:r>
              <a:rPr lang="en-US" sz="2400" dirty="0"/>
              <a:t>x &lt;- "</a:t>
            </a:r>
            <a:r>
              <a:rPr lang="en-US" sz="2400" dirty="0" err="1"/>
              <a:t>GeeksforGeeks</a:t>
            </a:r>
            <a:r>
              <a:rPr lang="en-US" sz="2400" dirty="0"/>
              <a:t>"</a:t>
            </a:r>
          </a:p>
          <a:p>
            <a:pPr marL="0" indent="0">
              <a:buNone/>
            </a:pPr>
            <a:r>
              <a:rPr lang="en-US" sz="2400" dirty="0"/>
              <a:t>print(x) </a:t>
            </a:r>
          </a:p>
          <a:p>
            <a:pPr marL="0" indent="0">
              <a:buNone/>
            </a:pPr>
            <a:endParaRPr lang="en-US" sz="2400" dirty="0"/>
          </a:p>
        </p:txBody>
      </p:sp>
      <p:pic>
        <p:nvPicPr>
          <p:cNvPr id="5" name="Picture 4">
            <a:extLst>
              <a:ext uri="{FF2B5EF4-FFF2-40B4-BE49-F238E27FC236}">
                <a16:creationId xmlns:a16="http://schemas.microsoft.com/office/drawing/2014/main" id="{915E2360-BA66-B71B-B568-30F2A2F52C21}"/>
              </a:ext>
            </a:extLst>
          </p:cNvPr>
          <p:cNvPicPr>
            <a:picLocks noChangeAspect="1"/>
          </p:cNvPicPr>
          <p:nvPr/>
        </p:nvPicPr>
        <p:blipFill>
          <a:blip r:embed="rId2"/>
          <a:stretch>
            <a:fillRect/>
          </a:stretch>
        </p:blipFill>
        <p:spPr>
          <a:xfrm>
            <a:off x="6106794" y="4361976"/>
            <a:ext cx="5816751" cy="1614281"/>
          </a:xfrm>
          <a:prstGeom prst="rect">
            <a:avLst/>
          </a:prstGeom>
        </p:spPr>
      </p:pic>
    </p:spTree>
    <p:extLst>
      <p:ext uri="{BB962C8B-B14F-4D97-AF65-F5344CB8AC3E}">
        <p14:creationId xmlns:p14="http://schemas.microsoft.com/office/powerpoint/2010/main" val="3088889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4C9E-5C94-2A9F-9F1A-8AECC0A8B6C5}"/>
              </a:ext>
            </a:extLst>
          </p:cNvPr>
          <p:cNvSpPr>
            <a:spLocks noGrp="1"/>
          </p:cNvSpPr>
          <p:nvPr>
            <p:ph type="title"/>
          </p:nvPr>
        </p:nvSpPr>
        <p:spPr/>
        <p:txBody>
          <a:bodyPr/>
          <a:lstStyle/>
          <a:p>
            <a:r>
              <a:rPr lang="en-US" dirty="0"/>
              <a:t>Taking input in R</a:t>
            </a:r>
          </a:p>
        </p:txBody>
      </p:sp>
      <p:sp>
        <p:nvSpPr>
          <p:cNvPr id="3" name="Content Placeholder 2">
            <a:extLst>
              <a:ext uri="{FF2B5EF4-FFF2-40B4-BE49-F238E27FC236}">
                <a16:creationId xmlns:a16="http://schemas.microsoft.com/office/drawing/2014/main" id="{488F69F9-5B3A-21B3-7A1C-6745BB0440BF}"/>
              </a:ext>
            </a:extLst>
          </p:cNvPr>
          <p:cNvSpPr>
            <a:spLocks noGrp="1"/>
          </p:cNvSpPr>
          <p:nvPr>
            <p:ph idx="1"/>
          </p:nvPr>
        </p:nvSpPr>
        <p:spPr/>
        <p:txBody>
          <a:bodyPr>
            <a:normAutofit/>
          </a:bodyPr>
          <a:lstStyle/>
          <a:p>
            <a:pPr marL="0" indent="0" algn="l" fontAlgn="base">
              <a:buNone/>
            </a:pPr>
            <a:r>
              <a:rPr lang="en-US" sz="2800" b="0" i="0" dirty="0">
                <a:solidFill>
                  <a:srgbClr val="273239"/>
                </a:solidFill>
                <a:effectLst/>
                <a:highlight>
                  <a:srgbClr val="FFFFFF"/>
                </a:highlight>
                <a:latin typeface="Nunito" pitchFamily="2" charset="0"/>
              </a:rPr>
              <a:t>There are two methods in R. </a:t>
            </a:r>
            <a:br>
              <a:rPr lang="en-US" sz="2800" b="0" i="0" dirty="0">
                <a:solidFill>
                  <a:srgbClr val="273239"/>
                </a:solidFill>
                <a:effectLst/>
                <a:highlight>
                  <a:srgbClr val="FFFFFF"/>
                </a:highlight>
                <a:latin typeface="Nunito" pitchFamily="2" charset="0"/>
              </a:rPr>
            </a:br>
            <a:r>
              <a:rPr lang="en-US" sz="2800" b="0" i="0" dirty="0">
                <a:solidFill>
                  <a:srgbClr val="273239"/>
                </a:solidFill>
                <a:effectLst/>
                <a:highlight>
                  <a:srgbClr val="FFFFFF"/>
                </a:highlight>
                <a:latin typeface="Nunito" pitchFamily="2" charset="0"/>
              </a:rPr>
              <a:t> </a:t>
            </a:r>
          </a:p>
          <a:p>
            <a:pPr algn="l" fontAlgn="base">
              <a:buFont typeface="Arial" panose="020B0604020202020204" pitchFamily="34" charset="0"/>
              <a:buChar char="•"/>
            </a:pPr>
            <a:r>
              <a:rPr lang="en-US" sz="2800" b="0" i="0" dirty="0">
                <a:solidFill>
                  <a:srgbClr val="273239"/>
                </a:solidFill>
                <a:effectLst/>
                <a:highlight>
                  <a:srgbClr val="FFFFFF"/>
                </a:highlight>
                <a:latin typeface="Nunito" pitchFamily="2" charset="0"/>
              </a:rPr>
              <a:t>Using </a:t>
            </a:r>
            <a:r>
              <a:rPr lang="en-US" sz="2800" b="1" i="0" dirty="0" err="1">
                <a:solidFill>
                  <a:srgbClr val="273239"/>
                </a:solidFill>
                <a:effectLst/>
                <a:highlight>
                  <a:srgbClr val="FFFFFF"/>
                </a:highlight>
                <a:latin typeface="Nunito" pitchFamily="2" charset="0"/>
              </a:rPr>
              <a:t>readline</a:t>
            </a:r>
            <a:r>
              <a:rPr lang="en-US" sz="2800" b="1" i="0" dirty="0">
                <a:solidFill>
                  <a:srgbClr val="273239"/>
                </a:solidFill>
                <a:effectLst/>
                <a:highlight>
                  <a:srgbClr val="FFFFFF"/>
                </a:highlight>
                <a:latin typeface="Nunito" pitchFamily="2" charset="0"/>
              </a:rPr>
              <a:t>()</a:t>
            </a:r>
            <a:r>
              <a:rPr lang="en-US" sz="2800" b="0" i="0" dirty="0">
                <a:solidFill>
                  <a:srgbClr val="273239"/>
                </a:solidFill>
                <a:effectLst/>
                <a:highlight>
                  <a:srgbClr val="FFFFFF"/>
                </a:highlight>
                <a:latin typeface="Nunito" pitchFamily="2" charset="0"/>
              </a:rPr>
              <a:t> method</a:t>
            </a:r>
          </a:p>
          <a:p>
            <a:pPr algn="l" fontAlgn="base">
              <a:buFont typeface="Arial" panose="020B0604020202020204" pitchFamily="34" charset="0"/>
              <a:buChar char="•"/>
            </a:pPr>
            <a:r>
              <a:rPr lang="en-US" sz="2800" b="0" i="0" dirty="0">
                <a:solidFill>
                  <a:srgbClr val="273239"/>
                </a:solidFill>
                <a:effectLst/>
                <a:highlight>
                  <a:srgbClr val="FFFFFF"/>
                </a:highlight>
                <a:latin typeface="Nunito" pitchFamily="2" charset="0"/>
              </a:rPr>
              <a:t>Using </a:t>
            </a:r>
            <a:r>
              <a:rPr lang="en-US" sz="2800" b="1" i="0" dirty="0">
                <a:solidFill>
                  <a:srgbClr val="273239"/>
                </a:solidFill>
                <a:effectLst/>
                <a:highlight>
                  <a:srgbClr val="FFFFFF"/>
                </a:highlight>
                <a:latin typeface="Nunito" pitchFamily="2" charset="0"/>
              </a:rPr>
              <a:t>scan() method</a:t>
            </a:r>
            <a:endParaRPr lang="en-US" sz="2800" b="0" i="0" dirty="0">
              <a:solidFill>
                <a:srgbClr val="273239"/>
              </a:solidFill>
              <a:effectLst/>
              <a:highlight>
                <a:srgbClr val="FFFFFF"/>
              </a:highlight>
              <a:latin typeface="Nunito" pitchFamily="2" charset="0"/>
            </a:endParaRPr>
          </a:p>
          <a:p>
            <a:endParaRPr lang="en-US" sz="2800" dirty="0"/>
          </a:p>
        </p:txBody>
      </p:sp>
    </p:spTree>
    <p:extLst>
      <p:ext uri="{BB962C8B-B14F-4D97-AF65-F5344CB8AC3E}">
        <p14:creationId xmlns:p14="http://schemas.microsoft.com/office/powerpoint/2010/main" val="119310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1B9C1-E043-0EA9-4C78-4F1A04DA69FB}"/>
              </a:ext>
            </a:extLst>
          </p:cNvPr>
          <p:cNvSpPr>
            <a:spLocks noGrp="1"/>
          </p:cNvSpPr>
          <p:nvPr>
            <p:ph type="title"/>
          </p:nvPr>
        </p:nvSpPr>
        <p:spPr/>
        <p:txBody>
          <a:bodyPr>
            <a:normAutofit fontScale="90000"/>
          </a:bodyPr>
          <a:lstStyle/>
          <a:p>
            <a:r>
              <a:rPr lang="en-US" b="1" i="0" dirty="0">
                <a:solidFill>
                  <a:srgbClr val="273239"/>
                </a:solidFill>
                <a:effectLst/>
                <a:highlight>
                  <a:srgbClr val="FFFFFF"/>
                </a:highlight>
                <a:latin typeface="Nunito" pitchFamily="2" charset="0"/>
              </a:rPr>
              <a:t>Print output using paste() function inside print() function</a:t>
            </a:r>
            <a:endParaRPr lang="en-US" dirty="0"/>
          </a:p>
        </p:txBody>
      </p:sp>
      <p:sp>
        <p:nvSpPr>
          <p:cNvPr id="3" name="Content Placeholder 2">
            <a:extLst>
              <a:ext uri="{FF2B5EF4-FFF2-40B4-BE49-F238E27FC236}">
                <a16:creationId xmlns:a16="http://schemas.microsoft.com/office/drawing/2014/main" id="{014D95B6-3386-8EC8-F91A-108A7A7158B8}"/>
              </a:ext>
            </a:extLst>
          </p:cNvPr>
          <p:cNvSpPr>
            <a:spLocks noGrp="1"/>
          </p:cNvSpPr>
          <p:nvPr>
            <p:ph idx="1"/>
          </p:nvPr>
        </p:nvSpPr>
        <p:spPr>
          <a:xfrm>
            <a:off x="777240" y="1825625"/>
            <a:ext cx="10659110" cy="1178832"/>
          </a:xfrm>
        </p:spPr>
        <p:txBody>
          <a:bodyPr>
            <a:normAutofit/>
          </a:bodyPr>
          <a:lstStyle/>
          <a:p>
            <a:pPr marL="0" indent="0">
              <a:buNone/>
            </a:pPr>
            <a:r>
              <a:rPr lang="en-US" sz="2400" b="0" i="0" dirty="0">
                <a:solidFill>
                  <a:srgbClr val="273239"/>
                </a:solidFill>
                <a:effectLst/>
                <a:highlight>
                  <a:srgbClr val="FFFFFF"/>
                </a:highlight>
                <a:latin typeface="Nunito" pitchFamily="2" charset="0"/>
              </a:rPr>
              <a:t>R provides a method </a:t>
            </a:r>
            <a:r>
              <a:rPr lang="en-US" sz="2400" b="1" i="0" u="sng" dirty="0">
                <a:effectLst/>
                <a:highlight>
                  <a:srgbClr val="FFFFFF"/>
                </a:highlight>
                <a:latin typeface="Nunito" pitchFamily="2" charset="0"/>
                <a:hlinkClick r:id="rId2"/>
              </a:rPr>
              <a:t>paste()</a:t>
            </a:r>
            <a:r>
              <a:rPr lang="en-US" sz="2400" b="0" i="0" dirty="0">
                <a:solidFill>
                  <a:srgbClr val="273239"/>
                </a:solidFill>
                <a:effectLst/>
                <a:highlight>
                  <a:srgbClr val="FFFFFF"/>
                </a:highlight>
                <a:latin typeface="Nunito" pitchFamily="2" charset="0"/>
              </a:rPr>
              <a:t> to print output with string and variable together. This method defined inside the </a:t>
            </a:r>
            <a:r>
              <a:rPr lang="en-US" sz="2400" b="1" i="0" dirty="0">
                <a:solidFill>
                  <a:srgbClr val="273239"/>
                </a:solidFill>
                <a:effectLst/>
                <a:highlight>
                  <a:srgbClr val="FFFFFF"/>
                </a:highlight>
                <a:latin typeface="Nunito" pitchFamily="2" charset="0"/>
              </a:rPr>
              <a:t>print()</a:t>
            </a:r>
            <a:r>
              <a:rPr lang="en-US" sz="2400" b="0" i="0" dirty="0">
                <a:solidFill>
                  <a:srgbClr val="273239"/>
                </a:solidFill>
                <a:effectLst/>
                <a:highlight>
                  <a:srgbClr val="FFFFFF"/>
                </a:highlight>
                <a:latin typeface="Nunito" pitchFamily="2" charset="0"/>
              </a:rPr>
              <a:t> function. </a:t>
            </a:r>
            <a:r>
              <a:rPr lang="en-US" sz="2400" b="1" i="0" dirty="0">
                <a:solidFill>
                  <a:srgbClr val="273239"/>
                </a:solidFill>
                <a:effectLst/>
                <a:highlight>
                  <a:srgbClr val="FFFFFF"/>
                </a:highlight>
                <a:latin typeface="Nunito" pitchFamily="2" charset="0"/>
              </a:rPr>
              <a:t>paste()</a:t>
            </a:r>
            <a:r>
              <a:rPr lang="en-US" sz="2400" b="0" i="0" dirty="0">
                <a:solidFill>
                  <a:srgbClr val="273239"/>
                </a:solidFill>
                <a:effectLst/>
                <a:highlight>
                  <a:srgbClr val="FFFFFF"/>
                </a:highlight>
                <a:latin typeface="Nunito" pitchFamily="2" charset="0"/>
              </a:rPr>
              <a:t> converts its arguments to character strings. One can also use </a:t>
            </a:r>
            <a:r>
              <a:rPr lang="en-US" sz="2400" b="1" i="0" u="sng" dirty="0">
                <a:effectLst/>
                <a:highlight>
                  <a:srgbClr val="FFFFFF"/>
                </a:highlight>
                <a:latin typeface="Nunito" pitchFamily="2" charset="0"/>
                <a:hlinkClick r:id="rId3"/>
              </a:rPr>
              <a:t>paste0()</a:t>
            </a:r>
            <a:r>
              <a:rPr lang="en-US" sz="2400" b="0" i="0" dirty="0">
                <a:solidFill>
                  <a:srgbClr val="273239"/>
                </a:solidFill>
                <a:effectLst/>
                <a:highlight>
                  <a:srgbClr val="FFFFFF"/>
                </a:highlight>
                <a:latin typeface="Nunito" pitchFamily="2" charset="0"/>
              </a:rPr>
              <a:t> method.</a:t>
            </a:r>
            <a:endParaRPr lang="en-US" sz="2400" dirty="0"/>
          </a:p>
        </p:txBody>
      </p:sp>
      <p:sp>
        <p:nvSpPr>
          <p:cNvPr id="5" name="TextBox 4">
            <a:extLst>
              <a:ext uri="{FF2B5EF4-FFF2-40B4-BE49-F238E27FC236}">
                <a16:creationId xmlns:a16="http://schemas.microsoft.com/office/drawing/2014/main" id="{F6287BE1-F6E9-898D-6BEE-C024AAD734DD}"/>
              </a:ext>
            </a:extLst>
          </p:cNvPr>
          <p:cNvSpPr txBox="1"/>
          <p:nvPr/>
        </p:nvSpPr>
        <p:spPr>
          <a:xfrm>
            <a:off x="777241" y="3639235"/>
            <a:ext cx="10576560" cy="830997"/>
          </a:xfrm>
          <a:prstGeom prst="rect">
            <a:avLst/>
          </a:prstGeom>
          <a:noFill/>
        </p:spPr>
        <p:txBody>
          <a:bodyPr wrap="square">
            <a:spAutoFit/>
          </a:bodyPr>
          <a:lstStyle/>
          <a:p>
            <a:r>
              <a:rPr lang="en-US" sz="2400" b="1" i="1" dirty="0">
                <a:solidFill>
                  <a:srgbClr val="273239"/>
                </a:solidFill>
                <a:effectLst/>
                <a:highlight>
                  <a:srgbClr val="F9F9F9"/>
                </a:highlight>
                <a:latin typeface="Nunito" pitchFamily="2" charset="0"/>
              </a:rPr>
              <a:t>Note: </a:t>
            </a:r>
            <a:r>
              <a:rPr lang="en-US" sz="2400" b="0" i="1" dirty="0">
                <a:solidFill>
                  <a:srgbClr val="273239"/>
                </a:solidFill>
                <a:effectLst/>
                <a:highlight>
                  <a:srgbClr val="F9F9F9"/>
                </a:highlight>
                <a:latin typeface="Nunito" pitchFamily="2" charset="0"/>
              </a:rPr>
              <a:t>The difference between paste() and paste0() is that the argument </a:t>
            </a:r>
            <a:r>
              <a:rPr lang="en-US" sz="2400" b="0" i="1" dirty="0" err="1">
                <a:solidFill>
                  <a:srgbClr val="273239"/>
                </a:solidFill>
                <a:effectLst/>
                <a:highlight>
                  <a:srgbClr val="F9F9F9"/>
                </a:highlight>
                <a:latin typeface="Nunito" pitchFamily="2" charset="0"/>
              </a:rPr>
              <a:t>sep</a:t>
            </a:r>
            <a:r>
              <a:rPr lang="en-US" sz="2400" b="0" i="1" dirty="0">
                <a:solidFill>
                  <a:srgbClr val="273239"/>
                </a:solidFill>
                <a:effectLst/>
                <a:highlight>
                  <a:srgbClr val="F9F9F9"/>
                </a:highlight>
                <a:latin typeface="Nunito" pitchFamily="2" charset="0"/>
              </a:rPr>
              <a:t> by default is ” “(paste) and “”(paste0).</a:t>
            </a:r>
            <a:endParaRPr lang="en-US" sz="2400" dirty="0"/>
          </a:p>
        </p:txBody>
      </p:sp>
      <p:pic>
        <p:nvPicPr>
          <p:cNvPr id="7" name="Picture 6">
            <a:extLst>
              <a:ext uri="{FF2B5EF4-FFF2-40B4-BE49-F238E27FC236}">
                <a16:creationId xmlns:a16="http://schemas.microsoft.com/office/drawing/2014/main" id="{9F00B8F6-923C-3975-C148-8F90456EC8DA}"/>
              </a:ext>
            </a:extLst>
          </p:cNvPr>
          <p:cNvPicPr>
            <a:picLocks noChangeAspect="1"/>
          </p:cNvPicPr>
          <p:nvPr/>
        </p:nvPicPr>
        <p:blipFill>
          <a:blip r:embed="rId4"/>
          <a:stretch>
            <a:fillRect/>
          </a:stretch>
        </p:blipFill>
        <p:spPr>
          <a:xfrm>
            <a:off x="866151" y="4893081"/>
            <a:ext cx="8935697" cy="685896"/>
          </a:xfrm>
          <a:prstGeom prst="rect">
            <a:avLst/>
          </a:prstGeom>
        </p:spPr>
      </p:pic>
    </p:spTree>
    <p:extLst>
      <p:ext uri="{BB962C8B-B14F-4D97-AF65-F5344CB8AC3E}">
        <p14:creationId xmlns:p14="http://schemas.microsoft.com/office/powerpoint/2010/main" val="4201860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CC7977-3420-D360-0673-2AE516A18939}"/>
              </a:ext>
            </a:extLst>
          </p:cNvPr>
          <p:cNvSpPr txBox="1"/>
          <p:nvPr/>
        </p:nvSpPr>
        <p:spPr>
          <a:xfrm>
            <a:off x="1338943" y="174792"/>
            <a:ext cx="6781800" cy="3785652"/>
          </a:xfrm>
          <a:prstGeom prst="rect">
            <a:avLst/>
          </a:prstGeom>
          <a:noFill/>
        </p:spPr>
        <p:txBody>
          <a:bodyPr wrap="square">
            <a:spAutoFit/>
          </a:bodyPr>
          <a:lstStyle/>
          <a:p>
            <a:r>
              <a:rPr lang="en-US" sz="2400" dirty="0"/>
              <a:t># R program to illustrate</a:t>
            </a:r>
          </a:p>
          <a:p>
            <a:r>
              <a:rPr lang="en-US" sz="2400" dirty="0"/>
              <a:t># printing output of an R program</a:t>
            </a:r>
          </a:p>
          <a:p>
            <a:endParaRPr lang="en-US" sz="2400" dirty="0"/>
          </a:p>
          <a:p>
            <a:r>
              <a:rPr lang="en-US" sz="2400" dirty="0"/>
              <a:t>x &lt;- "</a:t>
            </a:r>
            <a:r>
              <a:rPr lang="en-US" sz="2400" dirty="0" err="1"/>
              <a:t>GeeksforGeeks</a:t>
            </a:r>
            <a:r>
              <a:rPr lang="en-US" sz="2400" dirty="0"/>
              <a:t>"</a:t>
            </a:r>
          </a:p>
          <a:p>
            <a:endParaRPr lang="en-US" sz="2400" dirty="0"/>
          </a:p>
          <a:p>
            <a:r>
              <a:rPr lang="en-US" sz="2400" dirty="0"/>
              <a:t># using paste inside print()</a:t>
            </a:r>
          </a:p>
          <a:p>
            <a:r>
              <a:rPr lang="en-US" sz="2400" dirty="0"/>
              <a:t>print(paste(x, "is best (paste inside print())")) </a:t>
            </a:r>
          </a:p>
          <a:p>
            <a:endParaRPr lang="en-US" sz="2400" dirty="0"/>
          </a:p>
          <a:p>
            <a:r>
              <a:rPr lang="en-US" sz="2400" dirty="0"/>
              <a:t># using paste0 inside print()</a:t>
            </a:r>
          </a:p>
          <a:p>
            <a:r>
              <a:rPr lang="en-US" sz="2400" dirty="0"/>
              <a:t>print(paste0(x, "is best (paste0 inside print())")) </a:t>
            </a:r>
          </a:p>
        </p:txBody>
      </p:sp>
      <p:pic>
        <p:nvPicPr>
          <p:cNvPr id="5" name="Picture 4">
            <a:extLst>
              <a:ext uri="{FF2B5EF4-FFF2-40B4-BE49-F238E27FC236}">
                <a16:creationId xmlns:a16="http://schemas.microsoft.com/office/drawing/2014/main" id="{4EF5CE00-FB84-C8E5-E14D-BD58907691AF}"/>
              </a:ext>
            </a:extLst>
          </p:cNvPr>
          <p:cNvPicPr>
            <a:picLocks noChangeAspect="1"/>
          </p:cNvPicPr>
          <p:nvPr/>
        </p:nvPicPr>
        <p:blipFill>
          <a:blip r:embed="rId2"/>
          <a:stretch>
            <a:fillRect/>
          </a:stretch>
        </p:blipFill>
        <p:spPr>
          <a:xfrm>
            <a:off x="971706" y="4539942"/>
            <a:ext cx="7516274" cy="1152686"/>
          </a:xfrm>
          <a:prstGeom prst="rect">
            <a:avLst/>
          </a:prstGeom>
        </p:spPr>
      </p:pic>
    </p:spTree>
    <p:extLst>
      <p:ext uri="{BB962C8B-B14F-4D97-AF65-F5344CB8AC3E}">
        <p14:creationId xmlns:p14="http://schemas.microsoft.com/office/powerpoint/2010/main" val="3586259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D9C28-2C0F-42A1-08B1-8BF2E797E978}"/>
              </a:ext>
            </a:extLst>
          </p:cNvPr>
          <p:cNvSpPr>
            <a:spLocks noGrp="1"/>
          </p:cNvSpPr>
          <p:nvPr>
            <p:ph type="title"/>
          </p:nvPr>
        </p:nvSpPr>
        <p:spPr/>
        <p:txBody>
          <a:bodyPr>
            <a:normAutofit fontScale="90000"/>
          </a:bodyPr>
          <a:lstStyle/>
          <a:p>
            <a:r>
              <a:rPr lang="en-US" b="1" i="0" dirty="0">
                <a:solidFill>
                  <a:srgbClr val="273239"/>
                </a:solidFill>
                <a:effectLst/>
                <a:highlight>
                  <a:srgbClr val="FFFFFF"/>
                </a:highlight>
                <a:latin typeface="Nunito" pitchFamily="2" charset="0"/>
              </a:rPr>
              <a:t>Print output using </a:t>
            </a:r>
            <a:r>
              <a:rPr lang="en-US" b="1" i="0" dirty="0" err="1">
                <a:solidFill>
                  <a:srgbClr val="273239"/>
                </a:solidFill>
                <a:effectLst/>
                <a:highlight>
                  <a:srgbClr val="FFFFFF"/>
                </a:highlight>
                <a:latin typeface="Nunito" pitchFamily="2" charset="0"/>
              </a:rPr>
              <a:t>sprintf</a:t>
            </a:r>
            <a:r>
              <a:rPr lang="en-US" b="1" i="0" dirty="0">
                <a:solidFill>
                  <a:srgbClr val="273239"/>
                </a:solidFill>
                <a:effectLst/>
                <a:highlight>
                  <a:srgbClr val="FFFFFF"/>
                </a:highlight>
                <a:latin typeface="Nunito" pitchFamily="2" charset="0"/>
              </a:rPr>
              <a:t>() function</a:t>
            </a:r>
            <a:endParaRPr lang="en-US" dirty="0"/>
          </a:p>
        </p:txBody>
      </p:sp>
      <p:sp>
        <p:nvSpPr>
          <p:cNvPr id="3" name="Content Placeholder 2">
            <a:extLst>
              <a:ext uri="{FF2B5EF4-FFF2-40B4-BE49-F238E27FC236}">
                <a16:creationId xmlns:a16="http://schemas.microsoft.com/office/drawing/2014/main" id="{6CD006D8-46E7-4E8E-A8B1-9703E9101EDB}"/>
              </a:ext>
            </a:extLst>
          </p:cNvPr>
          <p:cNvSpPr>
            <a:spLocks noGrp="1"/>
          </p:cNvSpPr>
          <p:nvPr>
            <p:ph idx="1"/>
          </p:nvPr>
        </p:nvSpPr>
        <p:spPr>
          <a:xfrm>
            <a:off x="777240" y="1825625"/>
            <a:ext cx="10659110" cy="1483632"/>
          </a:xfrm>
        </p:spPr>
        <p:txBody>
          <a:bodyPr/>
          <a:lstStyle/>
          <a:p>
            <a:pPr marL="0" indent="0">
              <a:buNone/>
            </a:pPr>
            <a:r>
              <a:rPr lang="en-US" b="1" i="0" u="sng" dirty="0" err="1">
                <a:effectLst/>
                <a:highlight>
                  <a:srgbClr val="FFFFFF"/>
                </a:highlight>
                <a:latin typeface="Nunito" pitchFamily="2" charset="0"/>
                <a:hlinkClick r:id="rId2"/>
              </a:rPr>
              <a:t>sprintf</a:t>
            </a:r>
            <a:r>
              <a:rPr lang="en-US" b="1" i="0" u="sng" dirty="0">
                <a:effectLst/>
                <a:highlight>
                  <a:srgbClr val="FFFFFF"/>
                </a:highlight>
                <a:latin typeface="Nunito" pitchFamily="2" charset="0"/>
                <a:hlinkClick r:id="rId2"/>
              </a:rPr>
              <a:t>()</a:t>
            </a:r>
            <a:r>
              <a:rPr lang="en-US" b="0" i="0" dirty="0">
                <a:solidFill>
                  <a:srgbClr val="273239"/>
                </a:solidFill>
                <a:effectLst/>
                <a:highlight>
                  <a:srgbClr val="FFFFFF"/>
                </a:highlight>
                <a:latin typeface="Nunito" pitchFamily="2" charset="0"/>
              </a:rPr>
              <a:t> is basically a </a:t>
            </a:r>
            <a:r>
              <a:rPr lang="en-US" b="1" i="0" dirty="0">
                <a:solidFill>
                  <a:srgbClr val="273239"/>
                </a:solidFill>
                <a:effectLst/>
                <a:highlight>
                  <a:srgbClr val="FFFFFF"/>
                </a:highlight>
                <a:latin typeface="Nunito" pitchFamily="2" charset="0"/>
              </a:rPr>
              <a:t>C library</a:t>
            </a:r>
            <a:r>
              <a:rPr lang="en-US" b="0" i="0" dirty="0">
                <a:solidFill>
                  <a:srgbClr val="273239"/>
                </a:solidFill>
                <a:effectLst/>
                <a:highlight>
                  <a:srgbClr val="FFFFFF"/>
                </a:highlight>
                <a:latin typeface="Nunito" pitchFamily="2" charset="0"/>
              </a:rPr>
              <a:t> function. This function is use to print string as </a:t>
            </a:r>
            <a:r>
              <a:rPr lang="en-US" b="1" i="0" dirty="0">
                <a:solidFill>
                  <a:srgbClr val="273239"/>
                </a:solidFill>
                <a:effectLst/>
                <a:highlight>
                  <a:srgbClr val="FFFFFF"/>
                </a:highlight>
                <a:latin typeface="Nunito" pitchFamily="2" charset="0"/>
              </a:rPr>
              <a:t>C language</a:t>
            </a:r>
            <a:r>
              <a:rPr lang="en-US" b="0" i="0" dirty="0">
                <a:solidFill>
                  <a:srgbClr val="273239"/>
                </a:solidFill>
                <a:effectLst/>
                <a:highlight>
                  <a:srgbClr val="FFFFFF"/>
                </a:highlight>
                <a:latin typeface="Nunito" pitchFamily="2" charset="0"/>
              </a:rPr>
              <a:t>. This is working as a wrapper function to print values and strings together like </a:t>
            </a:r>
            <a:r>
              <a:rPr lang="en-US" b="1" i="0" dirty="0">
                <a:solidFill>
                  <a:srgbClr val="273239"/>
                </a:solidFill>
                <a:effectLst/>
                <a:highlight>
                  <a:srgbClr val="FFFFFF"/>
                </a:highlight>
                <a:latin typeface="Nunito" pitchFamily="2" charset="0"/>
              </a:rPr>
              <a:t>C language.</a:t>
            </a:r>
            <a:r>
              <a:rPr lang="en-US" b="0" i="0" dirty="0">
                <a:solidFill>
                  <a:srgbClr val="273239"/>
                </a:solidFill>
                <a:effectLst/>
                <a:highlight>
                  <a:srgbClr val="FFFFFF"/>
                </a:highlight>
                <a:latin typeface="Nunito" pitchFamily="2" charset="0"/>
              </a:rPr>
              <a:t> This function returns a character vector containing a formatted combination of string and variable to be printed.</a:t>
            </a:r>
            <a:endParaRPr lang="en-US" dirty="0"/>
          </a:p>
        </p:txBody>
      </p:sp>
      <p:pic>
        <p:nvPicPr>
          <p:cNvPr id="5" name="Picture 4">
            <a:extLst>
              <a:ext uri="{FF2B5EF4-FFF2-40B4-BE49-F238E27FC236}">
                <a16:creationId xmlns:a16="http://schemas.microsoft.com/office/drawing/2014/main" id="{16A198F0-8BEA-5A38-9969-596ABC1E8161}"/>
              </a:ext>
            </a:extLst>
          </p:cNvPr>
          <p:cNvPicPr>
            <a:picLocks noChangeAspect="1"/>
          </p:cNvPicPr>
          <p:nvPr/>
        </p:nvPicPr>
        <p:blipFill>
          <a:blip r:embed="rId3"/>
          <a:stretch>
            <a:fillRect/>
          </a:stretch>
        </p:blipFill>
        <p:spPr>
          <a:xfrm>
            <a:off x="755650" y="3309257"/>
            <a:ext cx="8783276" cy="876422"/>
          </a:xfrm>
          <a:prstGeom prst="rect">
            <a:avLst/>
          </a:prstGeom>
        </p:spPr>
      </p:pic>
    </p:spTree>
    <p:extLst>
      <p:ext uri="{BB962C8B-B14F-4D97-AF65-F5344CB8AC3E}">
        <p14:creationId xmlns:p14="http://schemas.microsoft.com/office/powerpoint/2010/main" val="1758848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E8444D-0310-DA0B-4E0B-16EE94BF3799}"/>
              </a:ext>
            </a:extLst>
          </p:cNvPr>
          <p:cNvSpPr txBox="1"/>
          <p:nvPr/>
        </p:nvSpPr>
        <p:spPr>
          <a:xfrm>
            <a:off x="1143000" y="597771"/>
            <a:ext cx="6096000" cy="5632311"/>
          </a:xfrm>
          <a:prstGeom prst="rect">
            <a:avLst/>
          </a:prstGeom>
          <a:noFill/>
        </p:spPr>
        <p:txBody>
          <a:bodyPr wrap="square">
            <a:spAutoFit/>
          </a:bodyPr>
          <a:lstStyle/>
          <a:p>
            <a:r>
              <a:rPr lang="en-US" sz="2400" dirty="0"/>
              <a:t># R program to illustrate</a:t>
            </a:r>
          </a:p>
          <a:p>
            <a:r>
              <a:rPr lang="en-US" sz="2400" dirty="0"/>
              <a:t># printing output of an R program</a:t>
            </a:r>
          </a:p>
          <a:p>
            <a:endParaRPr lang="en-US" sz="2400" dirty="0"/>
          </a:p>
          <a:p>
            <a:r>
              <a:rPr lang="en-US" sz="2400" dirty="0"/>
              <a:t>x = "</a:t>
            </a:r>
            <a:r>
              <a:rPr lang="en-US" sz="2400" dirty="0" err="1"/>
              <a:t>GeeksforGeeks</a:t>
            </a:r>
            <a:r>
              <a:rPr lang="en-US" sz="2400" dirty="0"/>
              <a:t>" # string</a:t>
            </a:r>
          </a:p>
          <a:p>
            <a:r>
              <a:rPr lang="en-US" sz="2400" dirty="0"/>
              <a:t>x1 = 255		 # integer</a:t>
            </a:r>
          </a:p>
          <a:p>
            <a:r>
              <a:rPr lang="en-US" sz="2400" dirty="0"/>
              <a:t>x2 = 23.14		 # float </a:t>
            </a:r>
          </a:p>
          <a:p>
            <a:endParaRPr lang="en-US" sz="2400" dirty="0"/>
          </a:p>
          <a:p>
            <a:r>
              <a:rPr lang="en-US" sz="2400" dirty="0"/>
              <a:t># string print</a:t>
            </a:r>
          </a:p>
          <a:p>
            <a:r>
              <a:rPr lang="en-US" sz="2400" dirty="0" err="1"/>
              <a:t>sprintf</a:t>
            </a:r>
            <a:r>
              <a:rPr lang="en-US" sz="2400" dirty="0"/>
              <a:t>("%s is best", x)</a:t>
            </a:r>
          </a:p>
          <a:p>
            <a:endParaRPr lang="en-US" sz="2400" dirty="0"/>
          </a:p>
          <a:p>
            <a:r>
              <a:rPr lang="en-US" sz="2400" dirty="0"/>
              <a:t># integer print</a:t>
            </a:r>
          </a:p>
          <a:p>
            <a:r>
              <a:rPr lang="en-US" sz="2400" dirty="0" err="1"/>
              <a:t>sprintf</a:t>
            </a:r>
            <a:r>
              <a:rPr lang="en-US" sz="2400" dirty="0"/>
              <a:t>("%d is integer", x1)</a:t>
            </a:r>
          </a:p>
          <a:p>
            <a:endParaRPr lang="en-US" sz="2400" dirty="0"/>
          </a:p>
          <a:p>
            <a:r>
              <a:rPr lang="en-US" sz="2400" dirty="0"/>
              <a:t># float print</a:t>
            </a:r>
          </a:p>
          <a:p>
            <a:r>
              <a:rPr lang="en-US" sz="2400" dirty="0" err="1"/>
              <a:t>sprintf</a:t>
            </a:r>
            <a:r>
              <a:rPr lang="en-US" sz="2400" dirty="0"/>
              <a:t>("%f is float", x2)</a:t>
            </a:r>
          </a:p>
        </p:txBody>
      </p:sp>
      <p:pic>
        <p:nvPicPr>
          <p:cNvPr id="5" name="Picture 4">
            <a:extLst>
              <a:ext uri="{FF2B5EF4-FFF2-40B4-BE49-F238E27FC236}">
                <a16:creationId xmlns:a16="http://schemas.microsoft.com/office/drawing/2014/main" id="{B938B4FA-BE90-4289-66E9-E34CD789303D}"/>
              </a:ext>
            </a:extLst>
          </p:cNvPr>
          <p:cNvPicPr>
            <a:picLocks noChangeAspect="1"/>
          </p:cNvPicPr>
          <p:nvPr/>
        </p:nvPicPr>
        <p:blipFill>
          <a:blip r:embed="rId2"/>
          <a:stretch>
            <a:fillRect/>
          </a:stretch>
        </p:blipFill>
        <p:spPr>
          <a:xfrm>
            <a:off x="7540130" y="3825488"/>
            <a:ext cx="3839111" cy="2276793"/>
          </a:xfrm>
          <a:prstGeom prst="rect">
            <a:avLst/>
          </a:prstGeom>
        </p:spPr>
      </p:pic>
    </p:spTree>
    <p:extLst>
      <p:ext uri="{BB962C8B-B14F-4D97-AF65-F5344CB8AC3E}">
        <p14:creationId xmlns:p14="http://schemas.microsoft.com/office/powerpoint/2010/main" val="3605656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C3DB8-CFBB-7088-A294-49526B534921}"/>
              </a:ext>
            </a:extLst>
          </p:cNvPr>
          <p:cNvSpPr>
            <a:spLocks noGrp="1"/>
          </p:cNvSpPr>
          <p:nvPr>
            <p:ph type="title"/>
          </p:nvPr>
        </p:nvSpPr>
        <p:spPr/>
        <p:txBody>
          <a:bodyPr>
            <a:normAutofit/>
          </a:bodyPr>
          <a:lstStyle/>
          <a:p>
            <a:r>
              <a:rPr lang="en-US" b="1" i="0" dirty="0">
                <a:solidFill>
                  <a:srgbClr val="273239"/>
                </a:solidFill>
                <a:effectLst/>
                <a:highlight>
                  <a:srgbClr val="FFFFFF"/>
                </a:highlight>
                <a:latin typeface="Nunito" pitchFamily="2" charset="0"/>
              </a:rPr>
              <a:t>Print output using cat() function</a:t>
            </a:r>
            <a:endParaRPr lang="en-US" dirty="0"/>
          </a:p>
        </p:txBody>
      </p:sp>
      <p:sp>
        <p:nvSpPr>
          <p:cNvPr id="3" name="Content Placeholder 2">
            <a:extLst>
              <a:ext uri="{FF2B5EF4-FFF2-40B4-BE49-F238E27FC236}">
                <a16:creationId xmlns:a16="http://schemas.microsoft.com/office/drawing/2014/main" id="{8CA8084D-277A-702F-1688-EBBA1CB3008D}"/>
              </a:ext>
            </a:extLst>
          </p:cNvPr>
          <p:cNvSpPr>
            <a:spLocks noGrp="1"/>
          </p:cNvSpPr>
          <p:nvPr>
            <p:ph idx="1"/>
          </p:nvPr>
        </p:nvSpPr>
        <p:spPr>
          <a:xfrm>
            <a:off x="777240" y="1825625"/>
            <a:ext cx="10659110" cy="1091746"/>
          </a:xfrm>
        </p:spPr>
        <p:txBody>
          <a:bodyPr>
            <a:normAutofit/>
          </a:bodyPr>
          <a:lstStyle/>
          <a:p>
            <a:pPr marL="0" indent="0" algn="just" fontAlgn="base">
              <a:buNone/>
            </a:pPr>
            <a:r>
              <a:rPr lang="en-US" sz="2400" b="0" i="0" dirty="0">
                <a:solidFill>
                  <a:srgbClr val="273239"/>
                </a:solidFill>
                <a:effectLst/>
                <a:highlight>
                  <a:srgbClr val="FFFFFF"/>
                </a:highlight>
                <a:latin typeface="Nunito" pitchFamily="2" charset="0"/>
              </a:rPr>
              <a:t>Another way to print output in R is using of </a:t>
            </a:r>
            <a:r>
              <a:rPr lang="en-US" sz="2400" b="0" i="0" u="sng" dirty="0">
                <a:solidFill>
                  <a:srgbClr val="273239"/>
                </a:solidFill>
                <a:effectLst/>
                <a:highlight>
                  <a:srgbClr val="FFFFFF"/>
                </a:highlight>
                <a:latin typeface="Nunito" pitchFamily="2" charset="0"/>
                <a:hlinkClick r:id="rId2"/>
              </a:rPr>
              <a:t>cat()</a:t>
            </a:r>
            <a:r>
              <a:rPr lang="en-US" sz="2400" b="0" i="0" dirty="0">
                <a:solidFill>
                  <a:srgbClr val="273239"/>
                </a:solidFill>
                <a:effectLst/>
                <a:highlight>
                  <a:srgbClr val="FFFFFF"/>
                </a:highlight>
                <a:latin typeface="Nunito" pitchFamily="2" charset="0"/>
              </a:rPr>
              <a:t> function. It’s same as </a:t>
            </a:r>
            <a:r>
              <a:rPr lang="en-US" sz="2400" b="1" i="0" dirty="0">
                <a:solidFill>
                  <a:srgbClr val="273239"/>
                </a:solidFill>
                <a:effectLst/>
                <a:highlight>
                  <a:srgbClr val="FFFFFF"/>
                </a:highlight>
                <a:latin typeface="Nunito" pitchFamily="2" charset="0"/>
              </a:rPr>
              <a:t>print()</a:t>
            </a:r>
            <a:r>
              <a:rPr lang="en-US" sz="2400" b="0" i="0" dirty="0">
                <a:solidFill>
                  <a:srgbClr val="273239"/>
                </a:solidFill>
                <a:effectLst/>
                <a:highlight>
                  <a:srgbClr val="FFFFFF"/>
                </a:highlight>
                <a:latin typeface="Nunito" pitchFamily="2" charset="0"/>
              </a:rPr>
              <a:t> function. </a:t>
            </a:r>
            <a:r>
              <a:rPr lang="en-US" sz="2400" b="1" i="0" dirty="0">
                <a:solidFill>
                  <a:srgbClr val="273239"/>
                </a:solidFill>
                <a:effectLst/>
                <a:highlight>
                  <a:srgbClr val="FFFFFF"/>
                </a:highlight>
                <a:latin typeface="Nunito" pitchFamily="2" charset="0"/>
              </a:rPr>
              <a:t>cat()</a:t>
            </a:r>
            <a:r>
              <a:rPr lang="en-US" sz="2400" b="0" i="0" dirty="0">
                <a:solidFill>
                  <a:srgbClr val="273239"/>
                </a:solidFill>
                <a:effectLst/>
                <a:highlight>
                  <a:srgbClr val="FFFFFF"/>
                </a:highlight>
                <a:latin typeface="Nunito" pitchFamily="2" charset="0"/>
              </a:rPr>
              <a:t> converts its arguments to character strings. This is useful for printing output in user defined functions.</a:t>
            </a:r>
          </a:p>
          <a:p>
            <a:pPr algn="just"/>
            <a:endParaRPr lang="en-US" sz="2400" dirty="0"/>
          </a:p>
        </p:txBody>
      </p:sp>
      <p:pic>
        <p:nvPicPr>
          <p:cNvPr id="5" name="Picture 4">
            <a:extLst>
              <a:ext uri="{FF2B5EF4-FFF2-40B4-BE49-F238E27FC236}">
                <a16:creationId xmlns:a16="http://schemas.microsoft.com/office/drawing/2014/main" id="{21C85891-6C66-B584-2CB5-83AD2536E039}"/>
              </a:ext>
            </a:extLst>
          </p:cNvPr>
          <p:cNvPicPr>
            <a:picLocks noChangeAspect="1"/>
          </p:cNvPicPr>
          <p:nvPr/>
        </p:nvPicPr>
        <p:blipFill>
          <a:blip r:embed="rId3"/>
          <a:stretch>
            <a:fillRect/>
          </a:stretch>
        </p:blipFill>
        <p:spPr>
          <a:xfrm>
            <a:off x="853439" y="2917371"/>
            <a:ext cx="8935139" cy="654442"/>
          </a:xfrm>
          <a:prstGeom prst="rect">
            <a:avLst/>
          </a:prstGeom>
        </p:spPr>
      </p:pic>
      <p:sp>
        <p:nvSpPr>
          <p:cNvPr id="7" name="TextBox 6">
            <a:extLst>
              <a:ext uri="{FF2B5EF4-FFF2-40B4-BE49-F238E27FC236}">
                <a16:creationId xmlns:a16="http://schemas.microsoft.com/office/drawing/2014/main" id="{BFD099E7-277A-AB72-8B76-6A5E43399C29}"/>
              </a:ext>
            </a:extLst>
          </p:cNvPr>
          <p:cNvSpPr txBox="1"/>
          <p:nvPr/>
        </p:nvSpPr>
        <p:spPr>
          <a:xfrm>
            <a:off x="2024743" y="3571813"/>
            <a:ext cx="6096000" cy="3046988"/>
          </a:xfrm>
          <a:prstGeom prst="rect">
            <a:avLst/>
          </a:prstGeom>
          <a:noFill/>
        </p:spPr>
        <p:txBody>
          <a:bodyPr wrap="square">
            <a:spAutoFit/>
          </a:bodyPr>
          <a:lstStyle/>
          <a:p>
            <a:r>
              <a:rPr lang="en-US" sz="2400" dirty="0"/>
              <a:t># R program to illustrate</a:t>
            </a:r>
          </a:p>
          <a:p>
            <a:r>
              <a:rPr lang="en-US" sz="2400" dirty="0"/>
              <a:t># printing output of an R program</a:t>
            </a:r>
          </a:p>
          <a:p>
            <a:r>
              <a:rPr lang="en-US" sz="2400" dirty="0"/>
              <a:t># print string with variable</a:t>
            </a:r>
          </a:p>
          <a:p>
            <a:r>
              <a:rPr lang="en-US" sz="2400" dirty="0"/>
              <a:t># "\n" for new line</a:t>
            </a:r>
          </a:p>
          <a:p>
            <a:r>
              <a:rPr lang="en-US" sz="2400" dirty="0"/>
              <a:t>x = "</a:t>
            </a:r>
            <a:r>
              <a:rPr lang="en-US" sz="2400" dirty="0" err="1"/>
              <a:t>GeeksforGeeks</a:t>
            </a:r>
            <a:r>
              <a:rPr lang="en-US" sz="2400" dirty="0"/>
              <a:t>"</a:t>
            </a:r>
          </a:p>
          <a:p>
            <a:r>
              <a:rPr lang="en-US" sz="2400" dirty="0"/>
              <a:t>cat(x, "is best\n") </a:t>
            </a:r>
          </a:p>
          <a:p>
            <a:r>
              <a:rPr lang="en-US" sz="2400" dirty="0"/>
              <a:t># print normal string</a:t>
            </a:r>
          </a:p>
          <a:p>
            <a:r>
              <a:rPr lang="en-US" sz="2400" dirty="0"/>
              <a:t>cat("This is R language")</a:t>
            </a:r>
          </a:p>
        </p:txBody>
      </p:sp>
    </p:spTree>
    <p:extLst>
      <p:ext uri="{BB962C8B-B14F-4D97-AF65-F5344CB8AC3E}">
        <p14:creationId xmlns:p14="http://schemas.microsoft.com/office/powerpoint/2010/main" val="2595685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4E04-F7D4-290B-FE97-2C86FA12F3FA}"/>
              </a:ext>
            </a:extLst>
          </p:cNvPr>
          <p:cNvSpPr>
            <a:spLocks noGrp="1"/>
          </p:cNvSpPr>
          <p:nvPr>
            <p:ph type="title"/>
          </p:nvPr>
        </p:nvSpPr>
        <p:spPr>
          <a:xfrm>
            <a:off x="766445" y="-15875"/>
            <a:ext cx="10659110" cy="1325563"/>
          </a:xfrm>
        </p:spPr>
        <p:txBody>
          <a:bodyPr/>
          <a:lstStyle/>
          <a:p>
            <a:r>
              <a:rPr lang="en-US" dirty="0"/>
              <a:t>Introduction</a:t>
            </a:r>
          </a:p>
        </p:txBody>
      </p:sp>
      <p:sp>
        <p:nvSpPr>
          <p:cNvPr id="3" name="Content Placeholder 2">
            <a:extLst>
              <a:ext uri="{FF2B5EF4-FFF2-40B4-BE49-F238E27FC236}">
                <a16:creationId xmlns:a16="http://schemas.microsoft.com/office/drawing/2014/main" id="{5A21326E-BA5B-5864-689F-25A3D2687D0A}"/>
              </a:ext>
            </a:extLst>
          </p:cNvPr>
          <p:cNvSpPr>
            <a:spLocks noGrp="1"/>
          </p:cNvSpPr>
          <p:nvPr>
            <p:ph idx="1"/>
          </p:nvPr>
        </p:nvSpPr>
        <p:spPr>
          <a:xfrm>
            <a:off x="777240" y="1415143"/>
            <a:ext cx="10659110" cy="5077732"/>
          </a:xfrm>
        </p:spPr>
        <p:txBody>
          <a:bodyPr>
            <a:normAutofit/>
          </a:bodyPr>
          <a:lstStyle/>
          <a:p>
            <a:pPr marL="0" indent="0" algn="just">
              <a:buNone/>
            </a:pPr>
            <a:r>
              <a:rPr lang="en-US" b="0" i="0" dirty="0">
                <a:solidFill>
                  <a:srgbClr val="666666"/>
                </a:solidFill>
                <a:effectLst/>
                <a:highlight>
                  <a:srgbClr val="FFFFFF"/>
                </a:highlight>
                <a:latin typeface="Roboto" panose="02000000000000000000" pitchFamily="2" charset="0"/>
              </a:rPr>
              <a:t>Control Structures are an integral part of any programming language. We can say that a programming language without control structures is incomplete. These control structures are basically a block of code lines that decide which direction to go once the executed and often called as well as considered as loops. Control structures are mostly used for decision making.</a:t>
            </a:r>
          </a:p>
          <a:p>
            <a:pPr algn="just">
              <a:buFont typeface="Arial" panose="020B0604020202020204" pitchFamily="34" charset="0"/>
              <a:buChar char="•"/>
            </a:pPr>
            <a:r>
              <a:rPr lang="en-US" b="0" i="0" dirty="0">
                <a:solidFill>
                  <a:srgbClr val="666666"/>
                </a:solidFill>
                <a:effectLst/>
                <a:highlight>
                  <a:srgbClr val="FFFFFF"/>
                </a:highlight>
                <a:latin typeface="Roboto" panose="02000000000000000000" pitchFamily="2" charset="0"/>
              </a:rPr>
              <a:t>If – else statement</a:t>
            </a:r>
          </a:p>
          <a:p>
            <a:pPr algn="just">
              <a:buFont typeface="Arial" panose="020B0604020202020204" pitchFamily="34" charset="0"/>
              <a:buChar char="•"/>
            </a:pPr>
            <a:r>
              <a:rPr lang="en-US" b="0" i="0" dirty="0" err="1">
                <a:solidFill>
                  <a:srgbClr val="666666"/>
                </a:solidFill>
                <a:effectLst/>
                <a:highlight>
                  <a:srgbClr val="FFFFFF"/>
                </a:highlight>
                <a:latin typeface="Roboto" panose="02000000000000000000" pitchFamily="2" charset="0"/>
              </a:rPr>
              <a:t>ifelse</a:t>
            </a:r>
            <a:r>
              <a:rPr lang="en-US" b="0" i="0" dirty="0">
                <a:solidFill>
                  <a:srgbClr val="666666"/>
                </a:solidFill>
                <a:effectLst/>
                <a:highlight>
                  <a:srgbClr val="FFFFFF"/>
                </a:highlight>
                <a:latin typeface="Roboto" panose="02000000000000000000" pitchFamily="2" charset="0"/>
              </a:rPr>
              <a:t>() function</a:t>
            </a:r>
          </a:p>
          <a:p>
            <a:pPr algn="just">
              <a:buFont typeface="Arial" panose="020B0604020202020204" pitchFamily="34" charset="0"/>
              <a:buChar char="•"/>
            </a:pPr>
            <a:r>
              <a:rPr lang="en-US" b="0" i="0" dirty="0">
                <a:solidFill>
                  <a:srgbClr val="666666"/>
                </a:solidFill>
                <a:effectLst/>
                <a:highlight>
                  <a:srgbClr val="FFFFFF"/>
                </a:highlight>
                <a:latin typeface="Roboto" panose="02000000000000000000" pitchFamily="2" charset="0"/>
              </a:rPr>
              <a:t>Switch Statement</a:t>
            </a:r>
          </a:p>
          <a:p>
            <a:pPr algn="just">
              <a:buFont typeface="Arial" panose="020B0604020202020204" pitchFamily="34" charset="0"/>
              <a:buChar char="•"/>
            </a:pPr>
            <a:r>
              <a:rPr lang="en-US" b="0" i="0" dirty="0">
                <a:solidFill>
                  <a:srgbClr val="666666"/>
                </a:solidFill>
                <a:effectLst/>
                <a:highlight>
                  <a:srgbClr val="FFFFFF"/>
                </a:highlight>
                <a:latin typeface="Roboto" panose="02000000000000000000" pitchFamily="2" charset="0"/>
              </a:rPr>
              <a:t>for loop</a:t>
            </a:r>
          </a:p>
          <a:p>
            <a:pPr algn="just">
              <a:buFont typeface="Arial" panose="020B0604020202020204" pitchFamily="34" charset="0"/>
              <a:buChar char="•"/>
            </a:pPr>
            <a:r>
              <a:rPr lang="en-US" b="0" i="0" dirty="0">
                <a:solidFill>
                  <a:srgbClr val="666666"/>
                </a:solidFill>
                <a:effectLst/>
                <a:highlight>
                  <a:srgbClr val="FFFFFF"/>
                </a:highlight>
                <a:latin typeface="Roboto" panose="02000000000000000000" pitchFamily="2" charset="0"/>
              </a:rPr>
              <a:t>while loop</a:t>
            </a:r>
          </a:p>
          <a:p>
            <a:pPr algn="just">
              <a:buFont typeface="Arial" panose="020B0604020202020204" pitchFamily="34" charset="0"/>
              <a:buChar char="•"/>
            </a:pPr>
            <a:r>
              <a:rPr lang="en-US" b="0" i="0" dirty="0">
                <a:solidFill>
                  <a:srgbClr val="666666"/>
                </a:solidFill>
                <a:effectLst/>
                <a:highlight>
                  <a:srgbClr val="FFFFFF"/>
                </a:highlight>
                <a:latin typeface="Roboto" panose="02000000000000000000" pitchFamily="2" charset="0"/>
              </a:rPr>
              <a:t>Break Statement</a:t>
            </a:r>
          </a:p>
          <a:p>
            <a:pPr algn="just">
              <a:buFont typeface="Arial" panose="020B0604020202020204" pitchFamily="34" charset="0"/>
              <a:buChar char="•"/>
            </a:pPr>
            <a:r>
              <a:rPr lang="en-US" b="0" i="0" dirty="0">
                <a:solidFill>
                  <a:srgbClr val="666666"/>
                </a:solidFill>
                <a:effectLst/>
                <a:highlight>
                  <a:srgbClr val="FFFFFF"/>
                </a:highlight>
                <a:latin typeface="Roboto" panose="02000000000000000000" pitchFamily="2" charset="0"/>
              </a:rPr>
              <a:t>Next Statement</a:t>
            </a:r>
          </a:p>
          <a:p>
            <a:pPr algn="just">
              <a:buFont typeface="Arial" panose="020B0604020202020204" pitchFamily="34" charset="0"/>
              <a:buChar char="•"/>
            </a:pPr>
            <a:r>
              <a:rPr lang="en-US" b="0" i="0" dirty="0">
                <a:solidFill>
                  <a:srgbClr val="666666"/>
                </a:solidFill>
                <a:effectLst/>
                <a:highlight>
                  <a:srgbClr val="FFFFFF"/>
                </a:highlight>
                <a:latin typeface="Roboto" panose="02000000000000000000" pitchFamily="2" charset="0"/>
              </a:rPr>
              <a:t>Report Loops</a:t>
            </a:r>
          </a:p>
        </p:txBody>
      </p:sp>
    </p:spTree>
    <p:extLst>
      <p:ext uri="{BB962C8B-B14F-4D97-AF65-F5344CB8AC3E}">
        <p14:creationId xmlns:p14="http://schemas.microsoft.com/office/powerpoint/2010/main" val="1857845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14197-939C-3DC0-42AA-B28096A58831}"/>
              </a:ext>
            </a:extLst>
          </p:cNvPr>
          <p:cNvSpPr>
            <a:spLocks noGrp="1"/>
          </p:cNvSpPr>
          <p:nvPr>
            <p:ph type="title"/>
          </p:nvPr>
        </p:nvSpPr>
        <p:spPr/>
        <p:txBody>
          <a:bodyPr/>
          <a:lstStyle/>
          <a:p>
            <a:r>
              <a:rPr lang="en-US" dirty="0" err="1"/>
              <a:t>If..condition</a:t>
            </a:r>
            <a:endParaRPr lang="en-US" dirty="0"/>
          </a:p>
        </p:txBody>
      </p:sp>
      <p:pic>
        <p:nvPicPr>
          <p:cNvPr id="6" name="Content Placeholder 5">
            <a:extLst>
              <a:ext uri="{FF2B5EF4-FFF2-40B4-BE49-F238E27FC236}">
                <a16:creationId xmlns:a16="http://schemas.microsoft.com/office/drawing/2014/main" id="{2B1C9D59-B7A9-A3DC-53C7-7F9AFD6D4279}"/>
              </a:ext>
            </a:extLst>
          </p:cNvPr>
          <p:cNvPicPr>
            <a:picLocks noGrp="1" noChangeAspect="1"/>
          </p:cNvPicPr>
          <p:nvPr>
            <p:ph idx="1"/>
          </p:nvPr>
        </p:nvPicPr>
        <p:blipFill>
          <a:blip r:embed="rId2"/>
          <a:stretch>
            <a:fillRect/>
          </a:stretch>
        </p:blipFill>
        <p:spPr>
          <a:xfrm>
            <a:off x="914400" y="1496040"/>
            <a:ext cx="3334215" cy="2572109"/>
          </a:xfrm>
        </p:spPr>
      </p:pic>
      <p:sp>
        <p:nvSpPr>
          <p:cNvPr id="8" name="TextBox 7">
            <a:extLst>
              <a:ext uri="{FF2B5EF4-FFF2-40B4-BE49-F238E27FC236}">
                <a16:creationId xmlns:a16="http://schemas.microsoft.com/office/drawing/2014/main" id="{752A84D4-D00B-C2A9-D7E8-967A6A7DE44C}"/>
              </a:ext>
            </a:extLst>
          </p:cNvPr>
          <p:cNvSpPr txBox="1"/>
          <p:nvPr/>
        </p:nvSpPr>
        <p:spPr>
          <a:xfrm>
            <a:off x="914400" y="4392464"/>
            <a:ext cx="6096000" cy="1938992"/>
          </a:xfrm>
          <a:prstGeom prst="rect">
            <a:avLst/>
          </a:prstGeom>
          <a:noFill/>
        </p:spPr>
        <p:txBody>
          <a:bodyPr wrap="square">
            <a:spAutoFit/>
          </a:bodyPr>
          <a:lstStyle/>
          <a:p>
            <a:r>
              <a:rPr lang="en-US" sz="2400" dirty="0"/>
              <a:t>x &lt;- 100</a:t>
            </a:r>
          </a:p>
          <a:p>
            <a:endParaRPr lang="en-US" sz="2400" dirty="0"/>
          </a:p>
          <a:p>
            <a:r>
              <a:rPr lang="en-US" sz="2400" dirty="0"/>
              <a:t>if(x &gt; 10){ </a:t>
            </a:r>
          </a:p>
          <a:p>
            <a:r>
              <a:rPr lang="en-US" sz="2400" dirty="0"/>
              <a:t>print(paste(x, "is greater than 10")) </a:t>
            </a:r>
          </a:p>
          <a:p>
            <a:r>
              <a:rPr lang="en-US" sz="2400" dirty="0"/>
              <a:t>}</a:t>
            </a:r>
          </a:p>
        </p:txBody>
      </p:sp>
    </p:spTree>
    <p:extLst>
      <p:ext uri="{BB962C8B-B14F-4D97-AF65-F5344CB8AC3E}">
        <p14:creationId xmlns:p14="http://schemas.microsoft.com/office/powerpoint/2010/main" val="3456703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92AD-C24B-DAAF-D818-C1B21A795232}"/>
              </a:ext>
            </a:extLst>
          </p:cNvPr>
          <p:cNvSpPr>
            <a:spLocks noGrp="1"/>
          </p:cNvSpPr>
          <p:nvPr>
            <p:ph type="title"/>
          </p:nvPr>
        </p:nvSpPr>
        <p:spPr/>
        <p:txBody>
          <a:bodyPr/>
          <a:lstStyle/>
          <a:p>
            <a:r>
              <a:rPr lang="en-US" dirty="0" err="1"/>
              <a:t>If..else</a:t>
            </a:r>
            <a:r>
              <a:rPr lang="en-US" dirty="0"/>
              <a:t> condition</a:t>
            </a:r>
          </a:p>
        </p:txBody>
      </p:sp>
      <p:pic>
        <p:nvPicPr>
          <p:cNvPr id="5" name="Content Placeholder 4">
            <a:extLst>
              <a:ext uri="{FF2B5EF4-FFF2-40B4-BE49-F238E27FC236}">
                <a16:creationId xmlns:a16="http://schemas.microsoft.com/office/drawing/2014/main" id="{D93D6F32-98AF-562B-6006-130F83F5D441}"/>
              </a:ext>
            </a:extLst>
          </p:cNvPr>
          <p:cNvPicPr>
            <a:picLocks noGrp="1" noChangeAspect="1"/>
          </p:cNvPicPr>
          <p:nvPr>
            <p:ph idx="1"/>
          </p:nvPr>
        </p:nvPicPr>
        <p:blipFill>
          <a:blip r:embed="rId2"/>
          <a:stretch>
            <a:fillRect/>
          </a:stretch>
        </p:blipFill>
        <p:spPr>
          <a:xfrm>
            <a:off x="920504" y="1808889"/>
            <a:ext cx="3515216" cy="4210638"/>
          </a:xfrm>
        </p:spPr>
      </p:pic>
      <p:sp>
        <p:nvSpPr>
          <p:cNvPr id="7" name="TextBox 6">
            <a:extLst>
              <a:ext uri="{FF2B5EF4-FFF2-40B4-BE49-F238E27FC236}">
                <a16:creationId xmlns:a16="http://schemas.microsoft.com/office/drawing/2014/main" id="{BD08396B-3860-C66A-1F27-8AEB8C9611CE}"/>
              </a:ext>
            </a:extLst>
          </p:cNvPr>
          <p:cNvSpPr txBox="1"/>
          <p:nvPr/>
        </p:nvSpPr>
        <p:spPr>
          <a:xfrm>
            <a:off x="4920342" y="2361923"/>
            <a:ext cx="6516007" cy="3046988"/>
          </a:xfrm>
          <a:prstGeom prst="rect">
            <a:avLst/>
          </a:prstGeom>
          <a:noFill/>
        </p:spPr>
        <p:txBody>
          <a:bodyPr wrap="square">
            <a:spAutoFit/>
          </a:bodyPr>
          <a:lstStyle/>
          <a:p>
            <a:r>
              <a:rPr lang="en-US" sz="2400" dirty="0"/>
              <a:t>x &lt;- 5</a:t>
            </a:r>
          </a:p>
          <a:p>
            <a:endParaRPr lang="en-US" sz="2400" dirty="0"/>
          </a:p>
          <a:p>
            <a:r>
              <a:rPr lang="en-US" sz="2400" dirty="0"/>
              <a:t># Check value is less than or greater than 10 </a:t>
            </a:r>
          </a:p>
          <a:p>
            <a:r>
              <a:rPr lang="en-US" sz="2400" dirty="0"/>
              <a:t>if(x &gt; 10){ </a:t>
            </a:r>
          </a:p>
          <a:p>
            <a:r>
              <a:rPr lang="en-US" sz="2400" dirty="0"/>
              <a:t>print(paste(x, "is greater than 10")) </a:t>
            </a:r>
          </a:p>
          <a:p>
            <a:r>
              <a:rPr lang="en-US" sz="2400" dirty="0"/>
              <a:t>}else{ </a:t>
            </a:r>
          </a:p>
          <a:p>
            <a:r>
              <a:rPr lang="en-US" sz="2400" dirty="0"/>
              <a:t>print(paste(x, "is less than 10")) </a:t>
            </a:r>
          </a:p>
          <a:p>
            <a:r>
              <a:rPr lang="en-US" sz="2400" dirty="0"/>
              <a:t>}</a:t>
            </a:r>
          </a:p>
        </p:txBody>
      </p:sp>
    </p:spTree>
    <p:extLst>
      <p:ext uri="{BB962C8B-B14F-4D97-AF65-F5344CB8AC3E}">
        <p14:creationId xmlns:p14="http://schemas.microsoft.com/office/powerpoint/2010/main" val="37954593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F0187-50FE-64D1-0772-E08B0C986382}"/>
              </a:ext>
            </a:extLst>
          </p:cNvPr>
          <p:cNvSpPr>
            <a:spLocks noGrp="1"/>
          </p:cNvSpPr>
          <p:nvPr>
            <p:ph type="title"/>
          </p:nvPr>
        </p:nvSpPr>
        <p:spPr/>
        <p:txBody>
          <a:bodyPr/>
          <a:lstStyle/>
          <a:p>
            <a:r>
              <a:rPr lang="en-US" dirty="0"/>
              <a:t>For loop</a:t>
            </a:r>
          </a:p>
        </p:txBody>
      </p:sp>
      <p:pic>
        <p:nvPicPr>
          <p:cNvPr id="5" name="Content Placeholder 4">
            <a:extLst>
              <a:ext uri="{FF2B5EF4-FFF2-40B4-BE49-F238E27FC236}">
                <a16:creationId xmlns:a16="http://schemas.microsoft.com/office/drawing/2014/main" id="{1426D93C-BC27-784F-51E1-BD7EF121A20C}"/>
              </a:ext>
            </a:extLst>
          </p:cNvPr>
          <p:cNvPicPr>
            <a:picLocks noGrp="1" noChangeAspect="1"/>
          </p:cNvPicPr>
          <p:nvPr>
            <p:ph idx="1"/>
          </p:nvPr>
        </p:nvPicPr>
        <p:blipFill>
          <a:blip r:embed="rId2"/>
          <a:stretch>
            <a:fillRect/>
          </a:stretch>
        </p:blipFill>
        <p:spPr>
          <a:xfrm>
            <a:off x="777240" y="2019103"/>
            <a:ext cx="3591426" cy="2819794"/>
          </a:xfrm>
        </p:spPr>
      </p:pic>
      <p:sp>
        <p:nvSpPr>
          <p:cNvPr id="7" name="TextBox 6">
            <a:extLst>
              <a:ext uri="{FF2B5EF4-FFF2-40B4-BE49-F238E27FC236}">
                <a16:creationId xmlns:a16="http://schemas.microsoft.com/office/drawing/2014/main" id="{220E2A47-3C37-5999-CA95-B4DE8858D6FA}"/>
              </a:ext>
            </a:extLst>
          </p:cNvPr>
          <p:cNvSpPr txBox="1"/>
          <p:nvPr/>
        </p:nvSpPr>
        <p:spPr>
          <a:xfrm>
            <a:off x="4775335" y="2374651"/>
            <a:ext cx="6545807" cy="1938992"/>
          </a:xfrm>
          <a:prstGeom prst="rect">
            <a:avLst/>
          </a:prstGeom>
          <a:noFill/>
        </p:spPr>
        <p:txBody>
          <a:bodyPr wrap="square">
            <a:spAutoFit/>
          </a:bodyPr>
          <a:lstStyle/>
          <a:p>
            <a:r>
              <a:rPr lang="en-US" sz="2400" dirty="0"/>
              <a:t>x &lt;- letters[4:10] </a:t>
            </a:r>
          </a:p>
          <a:p>
            <a:endParaRPr lang="en-US" sz="2400" dirty="0"/>
          </a:p>
          <a:p>
            <a:r>
              <a:rPr lang="en-US" sz="2400" dirty="0"/>
              <a:t>for(</a:t>
            </a:r>
            <a:r>
              <a:rPr lang="en-US" sz="2400" dirty="0" err="1"/>
              <a:t>i</a:t>
            </a:r>
            <a:r>
              <a:rPr lang="en-US" sz="2400" dirty="0"/>
              <a:t> in x){ </a:t>
            </a:r>
          </a:p>
          <a:p>
            <a:r>
              <a:rPr lang="en-US" sz="2400" dirty="0"/>
              <a:t>print(</a:t>
            </a:r>
            <a:r>
              <a:rPr lang="en-US" sz="2400" dirty="0" err="1"/>
              <a:t>i</a:t>
            </a:r>
            <a:r>
              <a:rPr lang="en-US" sz="2400" dirty="0"/>
              <a:t>) </a:t>
            </a:r>
          </a:p>
          <a:p>
            <a:r>
              <a:rPr lang="en-US" sz="2400" dirty="0"/>
              <a:t>}</a:t>
            </a:r>
          </a:p>
        </p:txBody>
      </p:sp>
    </p:spTree>
    <p:extLst>
      <p:ext uri="{BB962C8B-B14F-4D97-AF65-F5344CB8AC3E}">
        <p14:creationId xmlns:p14="http://schemas.microsoft.com/office/powerpoint/2010/main" val="1164573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B9A60-C086-B4D6-ED7F-464F80C318A1}"/>
              </a:ext>
            </a:extLst>
          </p:cNvPr>
          <p:cNvSpPr>
            <a:spLocks noGrp="1"/>
          </p:cNvSpPr>
          <p:nvPr>
            <p:ph type="title"/>
          </p:nvPr>
        </p:nvSpPr>
        <p:spPr/>
        <p:txBody>
          <a:bodyPr/>
          <a:lstStyle/>
          <a:p>
            <a:r>
              <a:rPr lang="en-US" dirty="0"/>
              <a:t>Nested loops</a:t>
            </a:r>
          </a:p>
        </p:txBody>
      </p:sp>
      <p:sp>
        <p:nvSpPr>
          <p:cNvPr id="3" name="Content Placeholder 2">
            <a:extLst>
              <a:ext uri="{FF2B5EF4-FFF2-40B4-BE49-F238E27FC236}">
                <a16:creationId xmlns:a16="http://schemas.microsoft.com/office/drawing/2014/main" id="{B8E46A37-1F06-F4C0-9F00-16EEBF33BD7D}"/>
              </a:ext>
            </a:extLst>
          </p:cNvPr>
          <p:cNvSpPr>
            <a:spLocks noGrp="1"/>
          </p:cNvSpPr>
          <p:nvPr>
            <p:ph idx="1"/>
          </p:nvPr>
        </p:nvSpPr>
        <p:spPr/>
        <p:txBody>
          <a:bodyPr/>
          <a:lstStyle/>
          <a:p>
            <a:pPr marL="0" indent="0">
              <a:buNone/>
            </a:pPr>
            <a:r>
              <a:rPr lang="en-US" dirty="0"/>
              <a:t># Defining matrix </a:t>
            </a:r>
          </a:p>
          <a:p>
            <a:pPr marL="0" indent="0">
              <a:buNone/>
            </a:pPr>
            <a:r>
              <a:rPr lang="en-US" dirty="0"/>
              <a:t>m &lt;- matrix(2:15, 2) </a:t>
            </a:r>
          </a:p>
          <a:p>
            <a:pPr marL="0" indent="0">
              <a:buNone/>
            </a:pPr>
            <a:endParaRPr lang="en-US" dirty="0"/>
          </a:p>
          <a:p>
            <a:pPr marL="0" indent="0">
              <a:buNone/>
            </a:pPr>
            <a:r>
              <a:rPr lang="en-US" dirty="0"/>
              <a:t>for (r in seq(</a:t>
            </a:r>
            <a:r>
              <a:rPr lang="en-US" dirty="0" err="1"/>
              <a:t>nrow</a:t>
            </a:r>
            <a:r>
              <a:rPr lang="en-US" dirty="0"/>
              <a:t>(m))) { </a:t>
            </a:r>
          </a:p>
          <a:p>
            <a:pPr marL="0" indent="0">
              <a:buNone/>
            </a:pPr>
            <a:r>
              <a:rPr lang="en-US" dirty="0"/>
              <a:t>for (c in seq(</a:t>
            </a:r>
            <a:r>
              <a:rPr lang="en-US" dirty="0" err="1"/>
              <a:t>ncol</a:t>
            </a:r>
            <a:r>
              <a:rPr lang="en-US" dirty="0"/>
              <a:t>(m))) { </a:t>
            </a:r>
          </a:p>
          <a:p>
            <a:pPr marL="0" indent="0">
              <a:buNone/>
            </a:pPr>
            <a:r>
              <a:rPr lang="en-US" dirty="0"/>
              <a:t>	print(m[r, c]) </a:t>
            </a:r>
          </a:p>
          <a:p>
            <a:pPr marL="0" indent="0">
              <a:buNone/>
            </a:pPr>
            <a:r>
              <a:rPr lang="en-US" dirty="0"/>
              <a:t>} </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3159574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6E06-3E61-BB94-242C-FCD28EB38CEA}"/>
              </a:ext>
            </a:extLst>
          </p:cNvPr>
          <p:cNvSpPr>
            <a:spLocks noGrp="1"/>
          </p:cNvSpPr>
          <p:nvPr>
            <p:ph type="title"/>
          </p:nvPr>
        </p:nvSpPr>
        <p:spPr/>
        <p:txBody>
          <a:bodyPr>
            <a:normAutofit/>
          </a:bodyPr>
          <a:lstStyle/>
          <a:p>
            <a:r>
              <a:rPr lang="en-US" b="1" i="0" dirty="0">
                <a:solidFill>
                  <a:srgbClr val="273239"/>
                </a:solidFill>
                <a:effectLst/>
                <a:highlight>
                  <a:srgbClr val="FFFFFF"/>
                </a:highlight>
                <a:latin typeface="Nunito" pitchFamily="2" charset="0"/>
              </a:rPr>
              <a:t>Using </a:t>
            </a:r>
            <a:r>
              <a:rPr lang="en-US" b="1" i="0" dirty="0" err="1">
                <a:solidFill>
                  <a:srgbClr val="273239"/>
                </a:solidFill>
                <a:effectLst/>
                <a:highlight>
                  <a:srgbClr val="FFFFFF"/>
                </a:highlight>
                <a:latin typeface="Nunito" pitchFamily="2" charset="0"/>
              </a:rPr>
              <a:t>readline</a:t>
            </a:r>
            <a:r>
              <a:rPr lang="en-US" b="1" i="0" dirty="0">
                <a:solidFill>
                  <a:srgbClr val="273239"/>
                </a:solidFill>
                <a:effectLst/>
                <a:highlight>
                  <a:srgbClr val="FFFFFF"/>
                </a:highlight>
                <a:latin typeface="Nunito" pitchFamily="2" charset="0"/>
              </a:rPr>
              <a:t>() method</a:t>
            </a:r>
            <a:endParaRPr lang="en-US" dirty="0"/>
          </a:p>
        </p:txBody>
      </p:sp>
      <p:sp>
        <p:nvSpPr>
          <p:cNvPr id="3" name="Content Placeholder 2">
            <a:extLst>
              <a:ext uri="{FF2B5EF4-FFF2-40B4-BE49-F238E27FC236}">
                <a16:creationId xmlns:a16="http://schemas.microsoft.com/office/drawing/2014/main" id="{380CDA60-7FD5-829B-8A66-0C248AEC7150}"/>
              </a:ext>
            </a:extLst>
          </p:cNvPr>
          <p:cNvSpPr>
            <a:spLocks noGrp="1"/>
          </p:cNvSpPr>
          <p:nvPr>
            <p:ph idx="1"/>
          </p:nvPr>
        </p:nvSpPr>
        <p:spPr/>
        <p:txBody>
          <a:bodyPr>
            <a:noAutofit/>
          </a:bodyPr>
          <a:lstStyle/>
          <a:p>
            <a:pPr marL="0" indent="0">
              <a:buNone/>
            </a:pPr>
            <a:r>
              <a:rPr lang="en-US" sz="2400" b="0" i="0" dirty="0">
                <a:solidFill>
                  <a:srgbClr val="273239"/>
                </a:solidFill>
                <a:effectLst/>
                <a:highlight>
                  <a:srgbClr val="FFFFFF"/>
                </a:highlight>
                <a:latin typeface="Nunito" pitchFamily="2" charset="0"/>
              </a:rPr>
              <a:t>In R language </a:t>
            </a:r>
            <a:r>
              <a:rPr lang="en-US" sz="2400" b="1" i="0" dirty="0" err="1">
                <a:solidFill>
                  <a:srgbClr val="273239"/>
                </a:solidFill>
                <a:effectLst/>
                <a:highlight>
                  <a:srgbClr val="FFFFFF"/>
                </a:highlight>
                <a:latin typeface="Nunito" pitchFamily="2" charset="0"/>
              </a:rPr>
              <a:t>readline</a:t>
            </a:r>
            <a:r>
              <a:rPr lang="en-US" sz="2400" b="1" i="0" dirty="0">
                <a:solidFill>
                  <a:srgbClr val="273239"/>
                </a:solidFill>
                <a:effectLst/>
                <a:highlight>
                  <a:srgbClr val="FFFFFF"/>
                </a:highlight>
                <a:latin typeface="Nunito" pitchFamily="2" charset="0"/>
              </a:rPr>
              <a:t>()</a:t>
            </a:r>
            <a:r>
              <a:rPr lang="en-US" sz="2400" b="0" i="0" dirty="0">
                <a:solidFill>
                  <a:srgbClr val="273239"/>
                </a:solidFill>
                <a:effectLst/>
                <a:highlight>
                  <a:srgbClr val="FFFFFF"/>
                </a:highlight>
                <a:latin typeface="Nunito" pitchFamily="2" charset="0"/>
              </a:rPr>
              <a:t> method takes input in string format. If one inputs an integer then it is inputted as a string, lets say, one wants to input </a:t>
            </a:r>
            <a:r>
              <a:rPr lang="en-US" sz="2400" b="1" i="0" dirty="0">
                <a:solidFill>
                  <a:srgbClr val="273239"/>
                </a:solidFill>
                <a:effectLst/>
                <a:highlight>
                  <a:srgbClr val="FFFFFF"/>
                </a:highlight>
                <a:latin typeface="Nunito" pitchFamily="2" charset="0"/>
              </a:rPr>
              <a:t>255</a:t>
            </a:r>
            <a:r>
              <a:rPr lang="en-US" sz="2400" b="0" i="0" dirty="0">
                <a:solidFill>
                  <a:srgbClr val="273239"/>
                </a:solidFill>
                <a:effectLst/>
                <a:highlight>
                  <a:srgbClr val="FFFFFF"/>
                </a:highlight>
                <a:latin typeface="Nunito" pitchFamily="2" charset="0"/>
              </a:rPr>
              <a:t>, then it will input as </a:t>
            </a:r>
            <a:r>
              <a:rPr lang="en-US" sz="2400" b="1" i="0" dirty="0">
                <a:solidFill>
                  <a:srgbClr val="273239"/>
                </a:solidFill>
                <a:effectLst/>
                <a:highlight>
                  <a:srgbClr val="FFFFFF"/>
                </a:highlight>
                <a:latin typeface="Nunito" pitchFamily="2" charset="0"/>
              </a:rPr>
              <a:t>“255”</a:t>
            </a:r>
            <a:r>
              <a:rPr lang="en-US" sz="2400" b="0" i="0" dirty="0">
                <a:solidFill>
                  <a:srgbClr val="273239"/>
                </a:solidFill>
                <a:effectLst/>
                <a:highlight>
                  <a:srgbClr val="FFFFFF"/>
                </a:highlight>
                <a:latin typeface="Nunito" pitchFamily="2" charset="0"/>
              </a:rPr>
              <a:t>, like a string. So one needs to convert that inputted value to the format that he needs. In this case, string </a:t>
            </a:r>
            <a:r>
              <a:rPr lang="en-US" sz="2400" b="1" i="0" dirty="0">
                <a:solidFill>
                  <a:srgbClr val="273239"/>
                </a:solidFill>
                <a:effectLst/>
                <a:highlight>
                  <a:srgbClr val="FFFFFF"/>
                </a:highlight>
                <a:latin typeface="Nunito" pitchFamily="2" charset="0"/>
              </a:rPr>
              <a:t>“255”</a:t>
            </a:r>
            <a:r>
              <a:rPr lang="en-US" sz="2400" b="0" i="0" dirty="0">
                <a:solidFill>
                  <a:srgbClr val="273239"/>
                </a:solidFill>
                <a:effectLst/>
                <a:highlight>
                  <a:srgbClr val="FFFFFF"/>
                </a:highlight>
                <a:latin typeface="Nunito" pitchFamily="2" charset="0"/>
              </a:rPr>
              <a:t> is converted to integer 255. To convert the inputted value to the desired data type, there are some functions in R, </a:t>
            </a:r>
          </a:p>
          <a:p>
            <a:endParaRPr lang="en-US" sz="2400" dirty="0">
              <a:solidFill>
                <a:srgbClr val="273239"/>
              </a:solidFill>
              <a:highlight>
                <a:srgbClr val="FFFFFF"/>
              </a:highlight>
              <a:latin typeface="Nunito" pitchFamily="2" charset="0"/>
            </a:endParaRPr>
          </a:p>
          <a:p>
            <a:pPr algn="l" fontAlgn="base">
              <a:buFont typeface="Arial" panose="020B0604020202020204" pitchFamily="34" charset="0"/>
              <a:buChar char="•"/>
            </a:pPr>
            <a:r>
              <a:rPr lang="en-US" sz="2400" b="1" i="0" u="sng" dirty="0" err="1">
                <a:solidFill>
                  <a:srgbClr val="273239"/>
                </a:solidFill>
                <a:effectLst/>
                <a:highlight>
                  <a:srgbClr val="FFFFFF"/>
                </a:highlight>
                <a:latin typeface="Nunito" pitchFamily="2" charset="0"/>
                <a:hlinkClick r:id="rId2"/>
              </a:rPr>
              <a:t>as.integer</a:t>
            </a:r>
            <a:r>
              <a:rPr lang="en-US" sz="2400" b="1" i="0" u="sng" dirty="0">
                <a:solidFill>
                  <a:srgbClr val="273239"/>
                </a:solidFill>
                <a:effectLst/>
                <a:highlight>
                  <a:srgbClr val="FFFFFF"/>
                </a:highlight>
                <a:latin typeface="Nunito" pitchFamily="2" charset="0"/>
                <a:hlinkClick r:id="rId2"/>
              </a:rPr>
              <a:t>(n)</a:t>
            </a:r>
            <a:r>
              <a:rPr lang="en-US" sz="2400" b="0" i="0" dirty="0">
                <a:solidFill>
                  <a:srgbClr val="273239"/>
                </a:solidFill>
                <a:effectLst/>
                <a:highlight>
                  <a:srgbClr val="FFFFFF"/>
                </a:highlight>
                <a:latin typeface="Nunito" pitchFamily="2" charset="0"/>
              </a:rPr>
              <a:t>; —&gt; convert to integer</a:t>
            </a:r>
          </a:p>
          <a:p>
            <a:pPr algn="l" fontAlgn="base">
              <a:buFont typeface="Arial" panose="020B0604020202020204" pitchFamily="34" charset="0"/>
              <a:buChar char="•"/>
            </a:pPr>
            <a:r>
              <a:rPr lang="en-US" sz="2400" b="1" i="0" u="sng" dirty="0" err="1">
                <a:solidFill>
                  <a:srgbClr val="273239"/>
                </a:solidFill>
                <a:effectLst/>
                <a:highlight>
                  <a:srgbClr val="FFFFFF"/>
                </a:highlight>
                <a:latin typeface="Nunito" pitchFamily="2" charset="0"/>
                <a:hlinkClick r:id="rId3"/>
              </a:rPr>
              <a:t>as.numeric</a:t>
            </a:r>
            <a:r>
              <a:rPr lang="en-US" sz="2400" b="1" i="0" u="sng" dirty="0">
                <a:solidFill>
                  <a:srgbClr val="273239"/>
                </a:solidFill>
                <a:effectLst/>
                <a:highlight>
                  <a:srgbClr val="FFFFFF"/>
                </a:highlight>
                <a:latin typeface="Nunito" pitchFamily="2" charset="0"/>
                <a:hlinkClick r:id="rId3"/>
              </a:rPr>
              <a:t>(n)</a:t>
            </a:r>
            <a:r>
              <a:rPr lang="en-US" sz="2400" b="0" i="0" dirty="0">
                <a:solidFill>
                  <a:srgbClr val="273239"/>
                </a:solidFill>
                <a:effectLst/>
                <a:highlight>
                  <a:srgbClr val="FFFFFF"/>
                </a:highlight>
                <a:latin typeface="Nunito" pitchFamily="2" charset="0"/>
              </a:rPr>
              <a:t>; —&gt; convert to numeric type (float, double </a:t>
            </a:r>
            <a:r>
              <a:rPr lang="en-US" sz="2400" b="0" i="0" dirty="0" err="1">
                <a:solidFill>
                  <a:srgbClr val="273239"/>
                </a:solidFill>
                <a:effectLst/>
                <a:highlight>
                  <a:srgbClr val="FFFFFF"/>
                </a:highlight>
                <a:latin typeface="Nunito" pitchFamily="2" charset="0"/>
              </a:rPr>
              <a:t>etc</a:t>
            </a:r>
            <a:r>
              <a:rPr lang="en-US" sz="2400" b="0" i="0" dirty="0">
                <a:solidFill>
                  <a:srgbClr val="273239"/>
                </a:solidFill>
                <a:effectLst/>
                <a:highlight>
                  <a:srgbClr val="FFFFFF"/>
                </a:highlight>
                <a:latin typeface="Nunito" pitchFamily="2" charset="0"/>
              </a:rPr>
              <a:t>)</a:t>
            </a:r>
          </a:p>
          <a:p>
            <a:pPr algn="l" fontAlgn="base">
              <a:buFont typeface="Arial" panose="020B0604020202020204" pitchFamily="34" charset="0"/>
              <a:buChar char="•"/>
            </a:pPr>
            <a:r>
              <a:rPr lang="en-US" sz="2400" b="1" i="0" dirty="0" err="1">
                <a:solidFill>
                  <a:srgbClr val="273239"/>
                </a:solidFill>
                <a:effectLst/>
                <a:highlight>
                  <a:srgbClr val="FFFFFF"/>
                </a:highlight>
                <a:latin typeface="Nunito" pitchFamily="2" charset="0"/>
              </a:rPr>
              <a:t>as.complex</a:t>
            </a:r>
            <a:r>
              <a:rPr lang="en-US" sz="2400" b="1" i="0" dirty="0">
                <a:solidFill>
                  <a:srgbClr val="273239"/>
                </a:solidFill>
                <a:effectLst/>
                <a:highlight>
                  <a:srgbClr val="FFFFFF"/>
                </a:highlight>
                <a:latin typeface="Nunito" pitchFamily="2" charset="0"/>
              </a:rPr>
              <a:t>(n)</a:t>
            </a:r>
            <a:r>
              <a:rPr lang="en-US" sz="2400" b="0" i="0" dirty="0">
                <a:solidFill>
                  <a:srgbClr val="273239"/>
                </a:solidFill>
                <a:effectLst/>
                <a:highlight>
                  <a:srgbClr val="FFFFFF"/>
                </a:highlight>
                <a:latin typeface="Nunito" pitchFamily="2" charset="0"/>
              </a:rPr>
              <a:t>; —&gt; convert to complex number (</a:t>
            </a:r>
            <a:r>
              <a:rPr lang="en-US" sz="2400" b="0" i="0" dirty="0" err="1">
                <a:solidFill>
                  <a:srgbClr val="273239"/>
                </a:solidFill>
                <a:effectLst/>
                <a:highlight>
                  <a:srgbClr val="FFFFFF"/>
                </a:highlight>
                <a:latin typeface="Nunito" pitchFamily="2" charset="0"/>
              </a:rPr>
              <a:t>i.e</a:t>
            </a:r>
            <a:r>
              <a:rPr lang="en-US" sz="2400" b="0" i="0" dirty="0">
                <a:solidFill>
                  <a:srgbClr val="273239"/>
                </a:solidFill>
                <a:effectLst/>
                <a:highlight>
                  <a:srgbClr val="FFFFFF"/>
                </a:highlight>
                <a:latin typeface="Nunito" pitchFamily="2" charset="0"/>
              </a:rPr>
              <a:t> 3+2i)</a:t>
            </a:r>
          </a:p>
          <a:p>
            <a:pPr algn="l" fontAlgn="base">
              <a:buFont typeface="Arial" panose="020B0604020202020204" pitchFamily="34" charset="0"/>
              <a:buChar char="•"/>
            </a:pPr>
            <a:r>
              <a:rPr lang="en-US" sz="2400" b="1" i="0" u="sng" dirty="0" err="1">
                <a:solidFill>
                  <a:srgbClr val="273239"/>
                </a:solidFill>
                <a:effectLst/>
                <a:highlight>
                  <a:srgbClr val="FFFFFF"/>
                </a:highlight>
                <a:latin typeface="Nunito" pitchFamily="2" charset="0"/>
                <a:hlinkClick r:id="rId4"/>
              </a:rPr>
              <a:t>as.Date</a:t>
            </a:r>
            <a:r>
              <a:rPr lang="en-US" sz="2400" b="1" i="0" u="sng" dirty="0">
                <a:solidFill>
                  <a:srgbClr val="273239"/>
                </a:solidFill>
                <a:effectLst/>
                <a:highlight>
                  <a:srgbClr val="FFFFFF"/>
                </a:highlight>
                <a:latin typeface="Nunito" pitchFamily="2" charset="0"/>
                <a:hlinkClick r:id="rId4"/>
              </a:rPr>
              <a:t>(n)</a:t>
            </a:r>
            <a:r>
              <a:rPr lang="en-US" sz="2400" b="0" i="0" dirty="0">
                <a:solidFill>
                  <a:srgbClr val="273239"/>
                </a:solidFill>
                <a:effectLst/>
                <a:highlight>
                  <a:srgbClr val="FFFFFF"/>
                </a:highlight>
                <a:latin typeface="Nunito" pitchFamily="2" charset="0"/>
              </a:rPr>
              <a:t> —&gt; convert to date …, </a:t>
            </a:r>
            <a:r>
              <a:rPr lang="en-US" sz="2400" b="0" i="0" dirty="0" err="1">
                <a:solidFill>
                  <a:srgbClr val="273239"/>
                </a:solidFill>
                <a:effectLst/>
                <a:highlight>
                  <a:srgbClr val="FFFFFF"/>
                </a:highlight>
                <a:latin typeface="Nunito" pitchFamily="2" charset="0"/>
              </a:rPr>
              <a:t>etc</a:t>
            </a:r>
            <a:endParaRPr lang="en-US" sz="2400" b="0" i="0" dirty="0">
              <a:solidFill>
                <a:srgbClr val="273239"/>
              </a:solidFill>
              <a:effectLst/>
              <a:highlight>
                <a:srgbClr val="FFFFFF"/>
              </a:highlight>
              <a:latin typeface="Nunito" pitchFamily="2" charset="0"/>
            </a:endParaRPr>
          </a:p>
        </p:txBody>
      </p:sp>
    </p:spTree>
    <p:extLst>
      <p:ext uri="{BB962C8B-B14F-4D97-AF65-F5344CB8AC3E}">
        <p14:creationId xmlns:p14="http://schemas.microsoft.com/office/powerpoint/2010/main" val="503673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5E16-7372-B320-DEE6-7B140758CB44}"/>
              </a:ext>
            </a:extLst>
          </p:cNvPr>
          <p:cNvSpPr>
            <a:spLocks noGrp="1"/>
          </p:cNvSpPr>
          <p:nvPr>
            <p:ph type="title"/>
          </p:nvPr>
        </p:nvSpPr>
        <p:spPr/>
        <p:txBody>
          <a:bodyPr/>
          <a:lstStyle/>
          <a:p>
            <a:r>
              <a:rPr lang="en-US" dirty="0"/>
              <a:t>While loop</a:t>
            </a:r>
          </a:p>
        </p:txBody>
      </p:sp>
      <p:pic>
        <p:nvPicPr>
          <p:cNvPr id="5" name="Picture 4">
            <a:extLst>
              <a:ext uri="{FF2B5EF4-FFF2-40B4-BE49-F238E27FC236}">
                <a16:creationId xmlns:a16="http://schemas.microsoft.com/office/drawing/2014/main" id="{3AB1B05D-5C16-B0AC-B0CA-14A3D042D1A3}"/>
              </a:ext>
            </a:extLst>
          </p:cNvPr>
          <p:cNvPicPr>
            <a:picLocks noChangeAspect="1"/>
          </p:cNvPicPr>
          <p:nvPr/>
        </p:nvPicPr>
        <p:blipFill>
          <a:blip r:embed="rId2"/>
          <a:stretch>
            <a:fillRect/>
          </a:stretch>
        </p:blipFill>
        <p:spPr>
          <a:xfrm>
            <a:off x="940025" y="2076261"/>
            <a:ext cx="3258005" cy="2705478"/>
          </a:xfrm>
          <a:prstGeom prst="rect">
            <a:avLst/>
          </a:prstGeom>
        </p:spPr>
      </p:pic>
      <p:sp>
        <p:nvSpPr>
          <p:cNvPr id="7" name="TextBox 6">
            <a:extLst>
              <a:ext uri="{FF2B5EF4-FFF2-40B4-BE49-F238E27FC236}">
                <a16:creationId xmlns:a16="http://schemas.microsoft.com/office/drawing/2014/main" id="{00A1780B-6DE8-3D94-8A03-7CB3EA544050}"/>
              </a:ext>
            </a:extLst>
          </p:cNvPr>
          <p:cNvSpPr txBox="1"/>
          <p:nvPr/>
        </p:nvSpPr>
        <p:spPr>
          <a:xfrm>
            <a:off x="4887684" y="1999681"/>
            <a:ext cx="5366659" cy="2677656"/>
          </a:xfrm>
          <a:prstGeom prst="rect">
            <a:avLst/>
          </a:prstGeom>
          <a:noFill/>
        </p:spPr>
        <p:txBody>
          <a:bodyPr wrap="square">
            <a:spAutoFit/>
          </a:bodyPr>
          <a:lstStyle/>
          <a:p>
            <a:r>
              <a:rPr lang="en-US" sz="2400" dirty="0"/>
              <a:t>x = 1</a:t>
            </a:r>
          </a:p>
          <a:p>
            <a:endParaRPr lang="en-US" sz="2400" dirty="0"/>
          </a:p>
          <a:p>
            <a:r>
              <a:rPr lang="en-US" sz="2400" dirty="0"/>
              <a:t># Print 1 to 5 </a:t>
            </a:r>
          </a:p>
          <a:p>
            <a:r>
              <a:rPr lang="en-US" sz="2400" dirty="0"/>
              <a:t>while(x &lt;= 5){ </a:t>
            </a:r>
          </a:p>
          <a:p>
            <a:r>
              <a:rPr lang="en-US" sz="2400" dirty="0"/>
              <a:t>print(x) </a:t>
            </a:r>
          </a:p>
          <a:p>
            <a:r>
              <a:rPr lang="en-US" sz="2400" dirty="0"/>
              <a:t>x = x + 1</a:t>
            </a:r>
          </a:p>
          <a:p>
            <a:r>
              <a:rPr lang="en-US" sz="2400" dirty="0"/>
              <a:t>}</a:t>
            </a:r>
          </a:p>
        </p:txBody>
      </p:sp>
    </p:spTree>
    <p:extLst>
      <p:ext uri="{BB962C8B-B14F-4D97-AF65-F5344CB8AC3E}">
        <p14:creationId xmlns:p14="http://schemas.microsoft.com/office/powerpoint/2010/main" val="575050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4BE4-EFA6-3FF6-6F54-B2E8CFC38492}"/>
              </a:ext>
            </a:extLst>
          </p:cNvPr>
          <p:cNvSpPr>
            <a:spLocks noGrp="1"/>
          </p:cNvSpPr>
          <p:nvPr>
            <p:ph type="title"/>
          </p:nvPr>
        </p:nvSpPr>
        <p:spPr>
          <a:xfrm>
            <a:off x="679268" y="63355"/>
            <a:ext cx="10659110" cy="1325563"/>
          </a:xfrm>
        </p:spPr>
        <p:txBody>
          <a:bodyPr>
            <a:normAutofit/>
          </a:bodyPr>
          <a:lstStyle/>
          <a:p>
            <a:r>
              <a:rPr lang="en-US" b="1" i="0" dirty="0">
                <a:solidFill>
                  <a:srgbClr val="273239"/>
                </a:solidFill>
                <a:effectLst/>
                <a:highlight>
                  <a:srgbClr val="FFFFFF"/>
                </a:highlight>
                <a:latin typeface="Nunito" pitchFamily="2" charset="0"/>
              </a:rPr>
              <a:t>repeat loop and break statement</a:t>
            </a:r>
            <a:endParaRPr lang="en-US" dirty="0"/>
          </a:p>
        </p:txBody>
      </p:sp>
      <p:sp>
        <p:nvSpPr>
          <p:cNvPr id="3" name="Content Placeholder 2">
            <a:extLst>
              <a:ext uri="{FF2B5EF4-FFF2-40B4-BE49-F238E27FC236}">
                <a16:creationId xmlns:a16="http://schemas.microsoft.com/office/drawing/2014/main" id="{526596D5-FB2F-88E7-14B3-1DA826646C06}"/>
              </a:ext>
            </a:extLst>
          </p:cNvPr>
          <p:cNvSpPr>
            <a:spLocks noGrp="1"/>
          </p:cNvSpPr>
          <p:nvPr>
            <p:ph idx="1"/>
          </p:nvPr>
        </p:nvSpPr>
        <p:spPr>
          <a:xfrm>
            <a:off x="766445" y="1216025"/>
            <a:ext cx="10659110" cy="1080861"/>
          </a:xfrm>
        </p:spPr>
        <p:txBody>
          <a:bodyPr>
            <a:noAutofit/>
          </a:bodyPr>
          <a:lstStyle/>
          <a:p>
            <a:pPr marL="0" indent="0">
              <a:buNone/>
            </a:pPr>
            <a:r>
              <a:rPr lang="en-US" sz="2400" b="1" i="0" dirty="0">
                <a:solidFill>
                  <a:srgbClr val="273239"/>
                </a:solidFill>
                <a:effectLst/>
                <a:highlight>
                  <a:srgbClr val="FFFFFF"/>
                </a:highlight>
                <a:latin typeface="Nunito" pitchFamily="2" charset="0"/>
              </a:rPr>
              <a:t>repeat</a:t>
            </a:r>
            <a:r>
              <a:rPr lang="en-US" sz="2400" b="0" i="0" dirty="0">
                <a:solidFill>
                  <a:srgbClr val="273239"/>
                </a:solidFill>
                <a:effectLst/>
                <a:highlight>
                  <a:srgbClr val="FFFFFF"/>
                </a:highlight>
                <a:latin typeface="Nunito" pitchFamily="2" charset="0"/>
              </a:rPr>
              <a:t> is a loop which can be iterated many number of times but there is no exit condition to come out from the loop. So, break statement is used to exit from the loop. </a:t>
            </a:r>
            <a:r>
              <a:rPr lang="en-US" sz="2400" b="1" i="0" dirty="0">
                <a:solidFill>
                  <a:srgbClr val="273239"/>
                </a:solidFill>
                <a:effectLst/>
                <a:highlight>
                  <a:srgbClr val="FFFFFF"/>
                </a:highlight>
                <a:latin typeface="Nunito" pitchFamily="2" charset="0"/>
              </a:rPr>
              <a:t>break </a:t>
            </a:r>
            <a:r>
              <a:rPr lang="en-US" sz="2400" b="0" i="0" dirty="0">
                <a:solidFill>
                  <a:srgbClr val="273239"/>
                </a:solidFill>
                <a:effectLst/>
                <a:highlight>
                  <a:srgbClr val="FFFFFF"/>
                </a:highlight>
                <a:latin typeface="Nunito" pitchFamily="2" charset="0"/>
              </a:rPr>
              <a:t>statement can be used in any type of loop to exit from the loop.</a:t>
            </a:r>
            <a:endParaRPr lang="en-US" sz="2400" dirty="0"/>
          </a:p>
        </p:txBody>
      </p:sp>
      <p:pic>
        <p:nvPicPr>
          <p:cNvPr id="5" name="Picture 4">
            <a:extLst>
              <a:ext uri="{FF2B5EF4-FFF2-40B4-BE49-F238E27FC236}">
                <a16:creationId xmlns:a16="http://schemas.microsoft.com/office/drawing/2014/main" id="{4ECE4DF7-EDDC-A8F1-31B2-A1983256E866}"/>
              </a:ext>
            </a:extLst>
          </p:cNvPr>
          <p:cNvPicPr>
            <a:picLocks noChangeAspect="1"/>
          </p:cNvPicPr>
          <p:nvPr/>
        </p:nvPicPr>
        <p:blipFill>
          <a:blip r:embed="rId2"/>
          <a:stretch>
            <a:fillRect/>
          </a:stretch>
        </p:blipFill>
        <p:spPr>
          <a:xfrm>
            <a:off x="1065153" y="2812792"/>
            <a:ext cx="4096322" cy="3696216"/>
          </a:xfrm>
          <a:prstGeom prst="rect">
            <a:avLst/>
          </a:prstGeom>
        </p:spPr>
      </p:pic>
      <p:sp>
        <p:nvSpPr>
          <p:cNvPr id="7" name="TextBox 6">
            <a:extLst>
              <a:ext uri="{FF2B5EF4-FFF2-40B4-BE49-F238E27FC236}">
                <a16:creationId xmlns:a16="http://schemas.microsoft.com/office/drawing/2014/main" id="{C0486A32-C298-C194-1D54-A966F21DCE4C}"/>
              </a:ext>
            </a:extLst>
          </p:cNvPr>
          <p:cNvSpPr txBox="1"/>
          <p:nvPr/>
        </p:nvSpPr>
        <p:spPr>
          <a:xfrm>
            <a:off x="5628263" y="2723356"/>
            <a:ext cx="6096000" cy="3785652"/>
          </a:xfrm>
          <a:prstGeom prst="rect">
            <a:avLst/>
          </a:prstGeom>
          <a:noFill/>
        </p:spPr>
        <p:txBody>
          <a:bodyPr wrap="square">
            <a:spAutoFit/>
          </a:bodyPr>
          <a:lstStyle/>
          <a:p>
            <a:r>
              <a:rPr lang="en-US" sz="2400" dirty="0"/>
              <a:t>x = 1</a:t>
            </a:r>
          </a:p>
          <a:p>
            <a:endParaRPr lang="en-US" sz="2400" dirty="0"/>
          </a:p>
          <a:p>
            <a:r>
              <a:rPr lang="en-US" sz="2400" dirty="0"/>
              <a:t># Print 1 to 5 </a:t>
            </a:r>
          </a:p>
          <a:p>
            <a:r>
              <a:rPr lang="en-US" sz="2400" dirty="0"/>
              <a:t>repeat{ </a:t>
            </a:r>
          </a:p>
          <a:p>
            <a:r>
              <a:rPr lang="en-US" sz="2400" dirty="0"/>
              <a:t>print(x) </a:t>
            </a:r>
          </a:p>
          <a:p>
            <a:r>
              <a:rPr lang="en-US" sz="2400" dirty="0"/>
              <a:t>x = x + 1</a:t>
            </a:r>
          </a:p>
          <a:p>
            <a:r>
              <a:rPr lang="en-US" sz="2400" dirty="0"/>
              <a:t>if(x &gt; 5){ </a:t>
            </a:r>
          </a:p>
          <a:p>
            <a:r>
              <a:rPr lang="en-US" sz="2400" dirty="0"/>
              <a:t>	break</a:t>
            </a:r>
          </a:p>
          <a:p>
            <a:r>
              <a:rPr lang="en-US" sz="2400" dirty="0"/>
              <a:t>} </a:t>
            </a:r>
          </a:p>
          <a:p>
            <a:r>
              <a:rPr lang="en-US" sz="2400" dirty="0"/>
              <a:t>}</a:t>
            </a:r>
          </a:p>
        </p:txBody>
      </p:sp>
    </p:spTree>
    <p:extLst>
      <p:ext uri="{BB962C8B-B14F-4D97-AF65-F5344CB8AC3E}">
        <p14:creationId xmlns:p14="http://schemas.microsoft.com/office/powerpoint/2010/main" val="3908086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4581-B00A-5030-A1F6-A4B02F3D0909}"/>
              </a:ext>
            </a:extLst>
          </p:cNvPr>
          <p:cNvSpPr>
            <a:spLocks noGrp="1"/>
          </p:cNvSpPr>
          <p:nvPr>
            <p:ph type="title"/>
          </p:nvPr>
        </p:nvSpPr>
        <p:spPr/>
        <p:txBody>
          <a:bodyPr>
            <a:normAutofit/>
          </a:bodyPr>
          <a:lstStyle/>
          <a:p>
            <a:r>
              <a:rPr lang="en-US" b="1" i="0" dirty="0">
                <a:solidFill>
                  <a:srgbClr val="273239"/>
                </a:solidFill>
                <a:effectLst/>
                <a:highlight>
                  <a:srgbClr val="FFFFFF"/>
                </a:highlight>
                <a:latin typeface="Nunito" pitchFamily="2" charset="0"/>
              </a:rPr>
              <a:t>return statement</a:t>
            </a:r>
            <a:endParaRPr lang="en-US" dirty="0"/>
          </a:p>
        </p:txBody>
      </p:sp>
      <p:sp>
        <p:nvSpPr>
          <p:cNvPr id="3" name="Content Placeholder 2">
            <a:extLst>
              <a:ext uri="{FF2B5EF4-FFF2-40B4-BE49-F238E27FC236}">
                <a16:creationId xmlns:a16="http://schemas.microsoft.com/office/drawing/2014/main" id="{AE58CF84-1ADB-FF4A-1CA0-317DF3BBE7F0}"/>
              </a:ext>
            </a:extLst>
          </p:cNvPr>
          <p:cNvSpPr>
            <a:spLocks noGrp="1"/>
          </p:cNvSpPr>
          <p:nvPr>
            <p:ph idx="1"/>
          </p:nvPr>
        </p:nvSpPr>
        <p:spPr>
          <a:xfrm>
            <a:off x="624840" y="1690688"/>
            <a:ext cx="4981303" cy="4351338"/>
          </a:xfrm>
        </p:spPr>
        <p:txBody>
          <a:bodyPr>
            <a:normAutofit/>
          </a:bodyPr>
          <a:lstStyle/>
          <a:p>
            <a:pPr marL="0" indent="0">
              <a:buNone/>
            </a:pPr>
            <a:r>
              <a:rPr lang="en-US" sz="2800" b="1" i="0" dirty="0">
                <a:solidFill>
                  <a:srgbClr val="273239"/>
                </a:solidFill>
                <a:effectLst/>
                <a:highlight>
                  <a:srgbClr val="FFFFFF"/>
                </a:highlight>
                <a:latin typeface="Nunito" pitchFamily="2" charset="0"/>
              </a:rPr>
              <a:t>return </a:t>
            </a:r>
            <a:r>
              <a:rPr lang="en-US" sz="2800" b="0" i="0" dirty="0">
                <a:solidFill>
                  <a:srgbClr val="273239"/>
                </a:solidFill>
                <a:effectLst/>
                <a:highlight>
                  <a:srgbClr val="FFFFFF"/>
                </a:highlight>
                <a:latin typeface="Nunito" pitchFamily="2" charset="0"/>
              </a:rPr>
              <a:t>statement is used to return the result of an executed function and returns control to the calling function.</a:t>
            </a:r>
            <a:endParaRPr lang="en-US" sz="2800" dirty="0"/>
          </a:p>
        </p:txBody>
      </p:sp>
      <p:sp>
        <p:nvSpPr>
          <p:cNvPr id="5" name="TextBox 4">
            <a:extLst>
              <a:ext uri="{FF2B5EF4-FFF2-40B4-BE49-F238E27FC236}">
                <a16:creationId xmlns:a16="http://schemas.microsoft.com/office/drawing/2014/main" id="{448F3C20-F277-2B6B-C979-2F878FFD50F8}"/>
              </a:ext>
            </a:extLst>
          </p:cNvPr>
          <p:cNvSpPr txBox="1"/>
          <p:nvPr/>
        </p:nvSpPr>
        <p:spPr>
          <a:xfrm>
            <a:off x="5682343" y="1375002"/>
            <a:ext cx="6096000" cy="5262979"/>
          </a:xfrm>
          <a:prstGeom prst="rect">
            <a:avLst/>
          </a:prstGeom>
          <a:noFill/>
        </p:spPr>
        <p:txBody>
          <a:bodyPr wrap="square">
            <a:spAutoFit/>
          </a:bodyPr>
          <a:lstStyle/>
          <a:p>
            <a:r>
              <a:rPr lang="en-US" sz="2400" dirty="0"/>
              <a:t># Checks value is either positive, negative or zero </a:t>
            </a:r>
          </a:p>
          <a:p>
            <a:r>
              <a:rPr lang="en-US" sz="2400" dirty="0" err="1"/>
              <a:t>func</a:t>
            </a:r>
            <a:r>
              <a:rPr lang="en-US" sz="2400" dirty="0"/>
              <a:t> &lt;- function(x){ </a:t>
            </a:r>
          </a:p>
          <a:p>
            <a:r>
              <a:rPr lang="en-US" sz="2400" dirty="0"/>
              <a:t>if(x &gt; 0){ </a:t>
            </a:r>
          </a:p>
          <a:p>
            <a:r>
              <a:rPr lang="en-US" sz="2400" dirty="0"/>
              <a:t>	return("Positive") </a:t>
            </a:r>
          </a:p>
          <a:p>
            <a:r>
              <a:rPr lang="en-US" sz="2400" dirty="0"/>
              <a:t>}else if(x &lt; 0){ </a:t>
            </a:r>
          </a:p>
          <a:p>
            <a:r>
              <a:rPr lang="en-US" sz="2400" dirty="0"/>
              <a:t>	return("Negative") </a:t>
            </a:r>
          </a:p>
          <a:p>
            <a:r>
              <a:rPr lang="en-US" sz="2400" dirty="0"/>
              <a:t>}else{ </a:t>
            </a:r>
          </a:p>
          <a:p>
            <a:r>
              <a:rPr lang="en-US" sz="2400" dirty="0"/>
              <a:t>	return("Zero") </a:t>
            </a:r>
          </a:p>
          <a:p>
            <a:r>
              <a:rPr lang="en-US" sz="2400" dirty="0"/>
              <a:t>} } </a:t>
            </a:r>
          </a:p>
          <a:p>
            <a:r>
              <a:rPr lang="en-US" sz="2400" dirty="0"/>
              <a:t>#Function calling</a:t>
            </a:r>
          </a:p>
          <a:p>
            <a:r>
              <a:rPr lang="en-US" sz="2400" dirty="0" err="1"/>
              <a:t>func</a:t>
            </a:r>
            <a:r>
              <a:rPr lang="en-US" sz="2400" dirty="0"/>
              <a:t>(1) </a:t>
            </a:r>
          </a:p>
          <a:p>
            <a:r>
              <a:rPr lang="en-US" sz="2400" dirty="0" err="1"/>
              <a:t>func</a:t>
            </a:r>
            <a:r>
              <a:rPr lang="en-US" sz="2400" dirty="0"/>
              <a:t>(0) </a:t>
            </a:r>
          </a:p>
          <a:p>
            <a:r>
              <a:rPr lang="en-US" sz="2400" dirty="0" err="1"/>
              <a:t>func</a:t>
            </a:r>
            <a:r>
              <a:rPr lang="en-US" sz="2400" dirty="0"/>
              <a:t>(-1)</a:t>
            </a:r>
          </a:p>
        </p:txBody>
      </p:sp>
    </p:spTree>
    <p:extLst>
      <p:ext uri="{BB962C8B-B14F-4D97-AF65-F5344CB8AC3E}">
        <p14:creationId xmlns:p14="http://schemas.microsoft.com/office/powerpoint/2010/main" val="807988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86302-E796-3EF4-D2FC-CEEAAA210E78}"/>
              </a:ext>
            </a:extLst>
          </p:cNvPr>
          <p:cNvSpPr>
            <a:spLocks noGrp="1"/>
          </p:cNvSpPr>
          <p:nvPr>
            <p:ph type="title"/>
          </p:nvPr>
        </p:nvSpPr>
        <p:spPr/>
        <p:txBody>
          <a:bodyPr>
            <a:normAutofit/>
          </a:bodyPr>
          <a:lstStyle/>
          <a:p>
            <a:r>
              <a:rPr lang="en-US" b="1" i="0" dirty="0">
                <a:solidFill>
                  <a:srgbClr val="273239"/>
                </a:solidFill>
                <a:effectLst/>
                <a:highlight>
                  <a:srgbClr val="FFFFFF"/>
                </a:highlight>
                <a:latin typeface="Nunito" pitchFamily="2" charset="0"/>
              </a:rPr>
              <a:t>next statement</a:t>
            </a:r>
            <a:endParaRPr lang="en-US" dirty="0"/>
          </a:p>
        </p:txBody>
      </p:sp>
      <p:sp>
        <p:nvSpPr>
          <p:cNvPr id="3" name="Content Placeholder 2">
            <a:extLst>
              <a:ext uri="{FF2B5EF4-FFF2-40B4-BE49-F238E27FC236}">
                <a16:creationId xmlns:a16="http://schemas.microsoft.com/office/drawing/2014/main" id="{8297BFC6-0A2A-514F-94BE-9A9D9510E6F4}"/>
              </a:ext>
            </a:extLst>
          </p:cNvPr>
          <p:cNvSpPr>
            <a:spLocks noGrp="1"/>
          </p:cNvSpPr>
          <p:nvPr>
            <p:ph idx="1"/>
          </p:nvPr>
        </p:nvSpPr>
        <p:spPr>
          <a:xfrm>
            <a:off x="777240" y="1825625"/>
            <a:ext cx="5209903" cy="4351338"/>
          </a:xfrm>
        </p:spPr>
        <p:txBody>
          <a:bodyPr>
            <a:normAutofit/>
          </a:bodyPr>
          <a:lstStyle/>
          <a:p>
            <a:pPr marL="0" indent="0">
              <a:buNone/>
            </a:pPr>
            <a:r>
              <a:rPr lang="en-US" sz="2400" b="1" i="0" dirty="0">
                <a:solidFill>
                  <a:srgbClr val="273239"/>
                </a:solidFill>
                <a:effectLst/>
                <a:highlight>
                  <a:srgbClr val="FFFFFF"/>
                </a:highlight>
                <a:latin typeface="Nunito" pitchFamily="2" charset="0"/>
              </a:rPr>
              <a:t>next </a:t>
            </a:r>
            <a:r>
              <a:rPr lang="en-US" sz="2400" b="0" i="0" dirty="0">
                <a:solidFill>
                  <a:srgbClr val="273239"/>
                </a:solidFill>
                <a:effectLst/>
                <a:highlight>
                  <a:srgbClr val="FFFFFF"/>
                </a:highlight>
                <a:latin typeface="Nunito" pitchFamily="2" charset="0"/>
              </a:rPr>
              <a:t>statement is used to skip the current iteration without executing the further statements and continues the next iteration cycle without terminating the loop.</a:t>
            </a:r>
            <a:endParaRPr lang="en-US" sz="2400" dirty="0"/>
          </a:p>
        </p:txBody>
      </p:sp>
      <p:sp>
        <p:nvSpPr>
          <p:cNvPr id="5" name="TextBox 4">
            <a:extLst>
              <a:ext uri="{FF2B5EF4-FFF2-40B4-BE49-F238E27FC236}">
                <a16:creationId xmlns:a16="http://schemas.microsoft.com/office/drawing/2014/main" id="{446583AC-0BCB-9928-8595-BCB284F14858}"/>
              </a:ext>
            </a:extLst>
          </p:cNvPr>
          <p:cNvSpPr txBox="1"/>
          <p:nvPr/>
        </p:nvSpPr>
        <p:spPr>
          <a:xfrm>
            <a:off x="6705598" y="1690688"/>
            <a:ext cx="5209903" cy="3785652"/>
          </a:xfrm>
          <a:prstGeom prst="rect">
            <a:avLst/>
          </a:prstGeom>
          <a:noFill/>
        </p:spPr>
        <p:txBody>
          <a:bodyPr wrap="square">
            <a:spAutoFit/>
          </a:bodyPr>
          <a:lstStyle/>
          <a:p>
            <a:r>
              <a:rPr lang="en-US" sz="2400" dirty="0"/>
              <a:t># Defining vector </a:t>
            </a:r>
          </a:p>
          <a:p>
            <a:r>
              <a:rPr lang="en-US" sz="2400" dirty="0"/>
              <a:t>x &lt;- 1:10</a:t>
            </a:r>
          </a:p>
          <a:p>
            <a:endParaRPr lang="en-US" sz="2400" dirty="0"/>
          </a:p>
          <a:p>
            <a:r>
              <a:rPr lang="en-US" sz="2400" dirty="0"/>
              <a:t># Print even numbers </a:t>
            </a:r>
          </a:p>
          <a:p>
            <a:r>
              <a:rPr lang="en-US" sz="2400" dirty="0"/>
              <a:t>for(</a:t>
            </a:r>
            <a:r>
              <a:rPr lang="en-US" sz="2400" dirty="0" err="1"/>
              <a:t>i</a:t>
            </a:r>
            <a:r>
              <a:rPr lang="en-US" sz="2400" dirty="0"/>
              <a:t> in x){ </a:t>
            </a:r>
          </a:p>
          <a:p>
            <a:r>
              <a:rPr lang="en-US" sz="2400" dirty="0"/>
              <a:t>if(</a:t>
            </a:r>
            <a:r>
              <a:rPr lang="en-US" sz="2400" dirty="0" err="1"/>
              <a:t>i</a:t>
            </a:r>
            <a:r>
              <a:rPr lang="en-US" sz="2400" dirty="0"/>
              <a:t>%%2 != 0){ </a:t>
            </a:r>
          </a:p>
          <a:p>
            <a:r>
              <a:rPr lang="en-US" sz="2400" dirty="0"/>
              <a:t>	next #Jumps to next loop </a:t>
            </a:r>
          </a:p>
          <a:p>
            <a:r>
              <a:rPr lang="en-US" sz="2400" dirty="0"/>
              <a:t>} </a:t>
            </a:r>
          </a:p>
          <a:p>
            <a:r>
              <a:rPr lang="en-US" sz="2400" dirty="0"/>
              <a:t>print(</a:t>
            </a:r>
            <a:r>
              <a:rPr lang="en-US" sz="2400" dirty="0" err="1"/>
              <a:t>i</a:t>
            </a:r>
            <a:r>
              <a:rPr lang="en-US" sz="2400" dirty="0"/>
              <a:t>) </a:t>
            </a:r>
          </a:p>
          <a:p>
            <a:r>
              <a:rPr lang="en-US" sz="2400" dirty="0"/>
              <a:t>}</a:t>
            </a:r>
          </a:p>
        </p:txBody>
      </p:sp>
    </p:spTree>
    <p:extLst>
      <p:ext uri="{BB962C8B-B14F-4D97-AF65-F5344CB8AC3E}">
        <p14:creationId xmlns:p14="http://schemas.microsoft.com/office/powerpoint/2010/main" val="3502615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8160-575A-7037-536D-8724A4EC7B7F}"/>
              </a:ext>
            </a:extLst>
          </p:cNvPr>
          <p:cNvSpPr>
            <a:spLocks noGrp="1"/>
          </p:cNvSpPr>
          <p:nvPr>
            <p:ph type="title"/>
          </p:nvPr>
        </p:nvSpPr>
        <p:spPr/>
        <p:txBody>
          <a:bodyPr/>
          <a:lstStyle/>
          <a:p>
            <a:r>
              <a:rPr lang="en-US" b="1" i="0" dirty="0">
                <a:solidFill>
                  <a:srgbClr val="273239"/>
                </a:solidFill>
                <a:effectLst/>
                <a:highlight>
                  <a:srgbClr val="FFFFFF"/>
                </a:highlight>
                <a:latin typeface="Nunito" pitchFamily="2" charset="0"/>
              </a:rPr>
              <a:t>Switch case</a:t>
            </a:r>
            <a:endParaRPr lang="en-US" dirty="0"/>
          </a:p>
        </p:txBody>
      </p:sp>
      <p:pic>
        <p:nvPicPr>
          <p:cNvPr id="5" name="Content Placeholder 4">
            <a:extLst>
              <a:ext uri="{FF2B5EF4-FFF2-40B4-BE49-F238E27FC236}">
                <a16:creationId xmlns:a16="http://schemas.microsoft.com/office/drawing/2014/main" id="{2F961AC4-A916-5768-D2B0-FB84CA9878E8}"/>
              </a:ext>
            </a:extLst>
          </p:cNvPr>
          <p:cNvPicPr>
            <a:picLocks noGrp="1" noChangeAspect="1"/>
          </p:cNvPicPr>
          <p:nvPr>
            <p:ph idx="1"/>
          </p:nvPr>
        </p:nvPicPr>
        <p:blipFill>
          <a:blip r:embed="rId2"/>
          <a:stretch>
            <a:fillRect/>
          </a:stretch>
        </p:blipFill>
        <p:spPr>
          <a:xfrm>
            <a:off x="777240" y="1690688"/>
            <a:ext cx="6592220" cy="1381318"/>
          </a:xfrm>
        </p:spPr>
      </p:pic>
      <p:sp>
        <p:nvSpPr>
          <p:cNvPr id="7" name="TextBox 6">
            <a:extLst>
              <a:ext uri="{FF2B5EF4-FFF2-40B4-BE49-F238E27FC236}">
                <a16:creationId xmlns:a16="http://schemas.microsoft.com/office/drawing/2014/main" id="{3586F8BC-9BCE-93E1-952E-6B0897218788}"/>
              </a:ext>
            </a:extLst>
          </p:cNvPr>
          <p:cNvSpPr txBox="1"/>
          <p:nvPr/>
        </p:nvSpPr>
        <p:spPr>
          <a:xfrm>
            <a:off x="777240" y="3785995"/>
            <a:ext cx="11273246" cy="2308324"/>
          </a:xfrm>
          <a:prstGeom prst="rect">
            <a:avLst/>
          </a:prstGeom>
          <a:noFill/>
        </p:spPr>
        <p:txBody>
          <a:bodyPr wrap="square">
            <a:spAutoFit/>
          </a:bodyPr>
          <a:lstStyle/>
          <a:p>
            <a:pPr algn="l" rtl="0" fontAlgn="base"/>
            <a:r>
              <a:rPr lang="en-US" sz="2400" b="1" i="0" dirty="0">
                <a:solidFill>
                  <a:srgbClr val="273239"/>
                </a:solidFill>
                <a:effectLst/>
                <a:highlight>
                  <a:srgbClr val="FFFFFF"/>
                </a:highlight>
                <a:latin typeface="Nunito" pitchFamily="2" charset="0"/>
              </a:rPr>
              <a:t>Important Points about Switch Case Statements:</a:t>
            </a:r>
            <a:endParaRPr lang="en-US" sz="2400" b="0" i="0" dirty="0">
              <a:solidFill>
                <a:srgbClr val="273239"/>
              </a:solidFill>
              <a:effectLst/>
              <a:highlight>
                <a:srgbClr val="FFFFFF"/>
              </a:highlight>
              <a:latin typeface="Nunito" pitchFamily="2" charset="0"/>
            </a:endParaRPr>
          </a:p>
          <a:p>
            <a:pPr algn="l" fontAlgn="base">
              <a:buFont typeface="Arial" panose="020B0604020202020204" pitchFamily="34" charset="0"/>
              <a:buChar char="•"/>
            </a:pPr>
            <a:r>
              <a:rPr lang="en-US" sz="2400" b="0" i="0" dirty="0">
                <a:solidFill>
                  <a:srgbClr val="273239"/>
                </a:solidFill>
                <a:effectLst/>
                <a:highlight>
                  <a:srgbClr val="FFFFFF"/>
                </a:highlight>
                <a:latin typeface="Nunito" pitchFamily="2" charset="0"/>
              </a:rPr>
              <a:t>An expression type with character string always matched to the listed cases.</a:t>
            </a:r>
          </a:p>
          <a:p>
            <a:pPr algn="l" fontAlgn="base">
              <a:buFont typeface="Arial" panose="020B0604020202020204" pitchFamily="34" charset="0"/>
              <a:buChar char="•"/>
            </a:pPr>
            <a:r>
              <a:rPr lang="en-US" sz="2400" b="0" i="0" dirty="0">
                <a:solidFill>
                  <a:srgbClr val="273239"/>
                </a:solidFill>
                <a:effectLst/>
                <a:highlight>
                  <a:srgbClr val="FFFFFF"/>
                </a:highlight>
                <a:latin typeface="Nunito" pitchFamily="2" charset="0"/>
              </a:rPr>
              <a:t>An expression which is not a character string then this exp is coerced to integer.</a:t>
            </a:r>
          </a:p>
          <a:p>
            <a:pPr algn="l" fontAlgn="base">
              <a:buFont typeface="Arial" panose="020B0604020202020204" pitchFamily="34" charset="0"/>
              <a:buChar char="•"/>
            </a:pPr>
            <a:r>
              <a:rPr lang="en-US" sz="2400" b="0" i="0" dirty="0">
                <a:solidFill>
                  <a:srgbClr val="273239"/>
                </a:solidFill>
                <a:effectLst/>
                <a:highlight>
                  <a:srgbClr val="FFFFFF"/>
                </a:highlight>
                <a:latin typeface="Nunito" pitchFamily="2" charset="0"/>
              </a:rPr>
              <a:t>For multiple matches, the first match element will be used.</a:t>
            </a:r>
          </a:p>
          <a:p>
            <a:pPr algn="l" fontAlgn="base">
              <a:buFont typeface="Arial" panose="020B0604020202020204" pitchFamily="34" charset="0"/>
              <a:buChar char="•"/>
            </a:pPr>
            <a:r>
              <a:rPr lang="en-US" sz="2400" b="0" i="0" dirty="0">
                <a:solidFill>
                  <a:srgbClr val="273239"/>
                </a:solidFill>
                <a:effectLst/>
                <a:highlight>
                  <a:srgbClr val="FFFFFF"/>
                </a:highlight>
                <a:latin typeface="Nunito" pitchFamily="2" charset="0"/>
              </a:rPr>
              <a:t>No default argument case is available there in R switch case.</a:t>
            </a:r>
          </a:p>
          <a:p>
            <a:pPr algn="l" fontAlgn="base">
              <a:buFont typeface="Arial" panose="020B0604020202020204" pitchFamily="34" charset="0"/>
              <a:buChar char="•"/>
            </a:pPr>
            <a:r>
              <a:rPr lang="en-US" sz="2400" b="0" i="0" dirty="0">
                <a:solidFill>
                  <a:srgbClr val="273239"/>
                </a:solidFill>
                <a:effectLst/>
                <a:highlight>
                  <a:srgbClr val="FFFFFF"/>
                </a:highlight>
                <a:latin typeface="Nunito" pitchFamily="2" charset="0"/>
              </a:rPr>
              <a:t>An unnamed case can be used, if there is no matched case.</a:t>
            </a:r>
          </a:p>
        </p:txBody>
      </p:sp>
    </p:spTree>
    <p:extLst>
      <p:ext uri="{BB962C8B-B14F-4D97-AF65-F5344CB8AC3E}">
        <p14:creationId xmlns:p14="http://schemas.microsoft.com/office/powerpoint/2010/main" val="4103656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8C073E7-E5CB-49E3-8FCE-1197AFFB9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8613" y="0"/>
            <a:ext cx="3913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417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40029B-9A8D-1CFC-B0FC-9EF3749A181D}"/>
              </a:ext>
            </a:extLst>
          </p:cNvPr>
          <p:cNvSpPr txBox="1"/>
          <p:nvPr/>
        </p:nvSpPr>
        <p:spPr>
          <a:xfrm>
            <a:off x="2188027" y="243512"/>
            <a:ext cx="7282543" cy="6370975"/>
          </a:xfrm>
          <a:prstGeom prst="rect">
            <a:avLst/>
          </a:prstGeom>
          <a:noFill/>
        </p:spPr>
        <p:txBody>
          <a:bodyPr wrap="square">
            <a:spAutoFit/>
          </a:bodyPr>
          <a:lstStyle/>
          <a:p>
            <a:r>
              <a:rPr lang="en-US" sz="2400" dirty="0"/>
              <a:t># Following is val1 simple R program  </a:t>
            </a:r>
          </a:p>
          <a:p>
            <a:r>
              <a:rPr lang="en-US" sz="2400" dirty="0"/>
              <a:t># to demonstrate syntax of switch.</a:t>
            </a:r>
          </a:p>
          <a:p>
            <a:r>
              <a:rPr lang="en-US" sz="2400" dirty="0"/>
              <a:t># Mathematical calculation</a:t>
            </a:r>
          </a:p>
          <a:p>
            <a:endParaRPr lang="en-US" sz="2400" dirty="0"/>
          </a:p>
          <a:p>
            <a:r>
              <a:rPr lang="en-US" sz="2400" dirty="0"/>
              <a:t>val1 = 6  </a:t>
            </a:r>
          </a:p>
          <a:p>
            <a:r>
              <a:rPr lang="en-US" sz="2400" dirty="0"/>
              <a:t>val2 = 7</a:t>
            </a:r>
          </a:p>
          <a:p>
            <a:r>
              <a:rPr lang="en-US" sz="2400" dirty="0"/>
              <a:t>val3 = "s"  </a:t>
            </a:r>
          </a:p>
          <a:p>
            <a:r>
              <a:rPr lang="en-US" sz="2400" dirty="0"/>
              <a:t>result = switch(  </a:t>
            </a:r>
          </a:p>
          <a:p>
            <a:r>
              <a:rPr lang="en-US" sz="2400" dirty="0"/>
              <a:t>    val3,  </a:t>
            </a:r>
          </a:p>
          <a:p>
            <a:r>
              <a:rPr lang="en-US" sz="2400" dirty="0"/>
              <a:t>    "a"= cat("Addition =", val1 + val2),  </a:t>
            </a:r>
          </a:p>
          <a:p>
            <a:r>
              <a:rPr lang="en-US" sz="2400" dirty="0"/>
              <a:t>    "d"= cat("Subtraction =", val1 - val2),  </a:t>
            </a:r>
          </a:p>
          <a:p>
            <a:r>
              <a:rPr lang="en-US" sz="2400" dirty="0"/>
              <a:t>    "r"= cat("Division = ", val1 / val2),  </a:t>
            </a:r>
          </a:p>
          <a:p>
            <a:r>
              <a:rPr lang="en-US" sz="2400" dirty="0"/>
              <a:t>    "s"= cat("Multiplication =", val1 * val2),</a:t>
            </a:r>
          </a:p>
          <a:p>
            <a:r>
              <a:rPr lang="en-US" sz="2400" dirty="0"/>
              <a:t>    "m"= cat("Modulus =", val1 %% val2),</a:t>
            </a:r>
          </a:p>
          <a:p>
            <a:r>
              <a:rPr lang="en-US" sz="2400" dirty="0"/>
              <a:t>    "p"= cat("Power =", val1 ^ val2)</a:t>
            </a:r>
          </a:p>
          <a:p>
            <a:r>
              <a:rPr lang="en-US" sz="2400" dirty="0"/>
              <a:t>)  </a:t>
            </a:r>
          </a:p>
          <a:p>
            <a:r>
              <a:rPr lang="en-US" sz="2400" dirty="0"/>
              <a:t>print(result)  </a:t>
            </a:r>
          </a:p>
        </p:txBody>
      </p:sp>
    </p:spTree>
    <p:extLst>
      <p:ext uri="{BB962C8B-B14F-4D97-AF65-F5344CB8AC3E}">
        <p14:creationId xmlns:p14="http://schemas.microsoft.com/office/powerpoint/2010/main" val="3226863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AD43F-6C23-EC37-786F-11003A6CF6DD}"/>
              </a:ext>
            </a:extLst>
          </p:cNvPr>
          <p:cNvSpPr>
            <a:spLocks noGrp="1"/>
          </p:cNvSpPr>
          <p:nvPr>
            <p:ph type="title"/>
          </p:nvPr>
        </p:nvSpPr>
        <p:spPr/>
        <p:txBody>
          <a:bodyPr/>
          <a:lstStyle/>
          <a:p>
            <a:r>
              <a:rPr lang="en-US" dirty="0"/>
              <a:t>Reading input through keyboard</a:t>
            </a:r>
          </a:p>
        </p:txBody>
      </p:sp>
      <p:pic>
        <p:nvPicPr>
          <p:cNvPr id="5" name="Picture 4">
            <a:extLst>
              <a:ext uri="{FF2B5EF4-FFF2-40B4-BE49-F238E27FC236}">
                <a16:creationId xmlns:a16="http://schemas.microsoft.com/office/drawing/2014/main" id="{7EC605CC-70D7-1DC8-5CCE-8ECCDCE7EA3C}"/>
              </a:ext>
            </a:extLst>
          </p:cNvPr>
          <p:cNvPicPr>
            <a:picLocks noChangeAspect="1"/>
          </p:cNvPicPr>
          <p:nvPr/>
        </p:nvPicPr>
        <p:blipFill rotWithShape="1">
          <a:blip r:embed="rId2"/>
          <a:srcRect r="21600"/>
          <a:stretch/>
        </p:blipFill>
        <p:spPr>
          <a:xfrm>
            <a:off x="374468" y="1523734"/>
            <a:ext cx="5057504" cy="1905266"/>
          </a:xfrm>
          <a:prstGeom prst="rect">
            <a:avLst/>
          </a:prstGeom>
        </p:spPr>
      </p:pic>
      <p:sp>
        <p:nvSpPr>
          <p:cNvPr id="7" name="TextBox 6">
            <a:extLst>
              <a:ext uri="{FF2B5EF4-FFF2-40B4-BE49-F238E27FC236}">
                <a16:creationId xmlns:a16="http://schemas.microsoft.com/office/drawing/2014/main" id="{123BD992-AE17-927B-D626-B4CB072AE60B}"/>
              </a:ext>
            </a:extLst>
          </p:cNvPr>
          <p:cNvSpPr txBox="1"/>
          <p:nvPr/>
        </p:nvSpPr>
        <p:spPr>
          <a:xfrm>
            <a:off x="6019617" y="1523734"/>
            <a:ext cx="5279753" cy="4893647"/>
          </a:xfrm>
          <a:prstGeom prst="rect">
            <a:avLst/>
          </a:prstGeom>
          <a:noFill/>
        </p:spPr>
        <p:txBody>
          <a:bodyPr wrap="square">
            <a:spAutoFit/>
          </a:bodyPr>
          <a:lstStyle/>
          <a:p>
            <a:r>
              <a:rPr lang="en-US" sz="2400" dirty="0"/>
              <a:t># R program to illustrate</a:t>
            </a:r>
          </a:p>
          <a:p>
            <a:r>
              <a:rPr lang="en-US" sz="2400" dirty="0"/>
              <a:t># taking input from the user</a:t>
            </a:r>
          </a:p>
          <a:p>
            <a:endParaRPr lang="en-US" sz="2400" dirty="0"/>
          </a:p>
          <a:p>
            <a:r>
              <a:rPr lang="en-US" sz="2400" dirty="0"/>
              <a:t># taking input using </a:t>
            </a:r>
            <a:r>
              <a:rPr lang="en-US" sz="2400" dirty="0" err="1"/>
              <a:t>readline</a:t>
            </a:r>
            <a:r>
              <a:rPr lang="en-US" sz="2400" dirty="0"/>
              <a:t>()</a:t>
            </a:r>
          </a:p>
          <a:p>
            <a:r>
              <a:rPr lang="en-US" sz="2400" dirty="0"/>
              <a:t># this command will prompt you</a:t>
            </a:r>
          </a:p>
          <a:p>
            <a:r>
              <a:rPr lang="en-US" sz="2400" dirty="0"/>
              <a:t># to input a desired value</a:t>
            </a:r>
          </a:p>
          <a:p>
            <a:r>
              <a:rPr lang="en-US" sz="2400" dirty="0"/>
              <a:t>var = </a:t>
            </a:r>
            <a:r>
              <a:rPr lang="en-US" sz="2400" dirty="0" err="1"/>
              <a:t>readline</a:t>
            </a:r>
            <a:r>
              <a:rPr lang="en-US" sz="2400" dirty="0"/>
              <a:t>();</a:t>
            </a:r>
          </a:p>
          <a:p>
            <a:endParaRPr lang="en-US" sz="2400" dirty="0"/>
          </a:p>
          <a:p>
            <a:r>
              <a:rPr lang="en-US" sz="2400" dirty="0"/>
              <a:t># convert the inputted value to integer</a:t>
            </a:r>
          </a:p>
          <a:p>
            <a:r>
              <a:rPr lang="en-US" sz="2400" dirty="0"/>
              <a:t>var = </a:t>
            </a:r>
            <a:r>
              <a:rPr lang="en-US" sz="2400" dirty="0" err="1"/>
              <a:t>as.integer</a:t>
            </a:r>
            <a:r>
              <a:rPr lang="en-US" sz="2400" dirty="0"/>
              <a:t>(var);</a:t>
            </a:r>
          </a:p>
          <a:p>
            <a:endParaRPr lang="en-US" sz="2400" dirty="0"/>
          </a:p>
          <a:p>
            <a:r>
              <a:rPr lang="en-US" sz="2400" dirty="0"/>
              <a:t># print the value</a:t>
            </a:r>
          </a:p>
          <a:p>
            <a:r>
              <a:rPr lang="en-US" sz="2400" dirty="0"/>
              <a:t>print(var)</a:t>
            </a:r>
          </a:p>
        </p:txBody>
      </p:sp>
    </p:spTree>
    <p:extLst>
      <p:ext uri="{BB962C8B-B14F-4D97-AF65-F5344CB8AC3E}">
        <p14:creationId xmlns:p14="http://schemas.microsoft.com/office/powerpoint/2010/main" val="62877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61BE-F563-C5A2-5026-2862BC3B4F14}"/>
              </a:ext>
            </a:extLst>
          </p:cNvPr>
          <p:cNvSpPr>
            <a:spLocks noGrp="1"/>
          </p:cNvSpPr>
          <p:nvPr>
            <p:ph type="title"/>
          </p:nvPr>
        </p:nvSpPr>
        <p:spPr/>
        <p:txBody>
          <a:bodyPr/>
          <a:lstStyle/>
          <a:p>
            <a:r>
              <a:rPr lang="en-US" dirty="0"/>
              <a:t>Prompt a message</a:t>
            </a:r>
          </a:p>
        </p:txBody>
      </p:sp>
      <p:sp>
        <p:nvSpPr>
          <p:cNvPr id="3" name="Content Placeholder 2">
            <a:extLst>
              <a:ext uri="{FF2B5EF4-FFF2-40B4-BE49-F238E27FC236}">
                <a16:creationId xmlns:a16="http://schemas.microsoft.com/office/drawing/2014/main" id="{B57B5E3B-625C-A8F4-4DF0-299774F21215}"/>
              </a:ext>
            </a:extLst>
          </p:cNvPr>
          <p:cNvSpPr>
            <a:spLocks noGrp="1"/>
          </p:cNvSpPr>
          <p:nvPr>
            <p:ph idx="1"/>
          </p:nvPr>
        </p:nvSpPr>
        <p:spPr>
          <a:xfrm>
            <a:off x="937769" y="1404922"/>
            <a:ext cx="10659110" cy="1157061"/>
          </a:xfrm>
        </p:spPr>
        <p:txBody>
          <a:bodyPr>
            <a:noAutofit/>
          </a:bodyPr>
          <a:lstStyle/>
          <a:p>
            <a:pPr marL="0" indent="0" algn="just">
              <a:buNone/>
            </a:pPr>
            <a:r>
              <a:rPr lang="en-US" sz="2400" b="0" i="0" dirty="0">
                <a:solidFill>
                  <a:srgbClr val="273239"/>
                </a:solidFill>
                <a:effectLst/>
                <a:highlight>
                  <a:srgbClr val="FFFFFF"/>
                </a:highlight>
                <a:latin typeface="Nunito" pitchFamily="2" charset="0"/>
              </a:rPr>
              <a:t>One can also show message in the console window to tell the user, what to input in the program. To do this one must use a argument named </a:t>
            </a:r>
            <a:r>
              <a:rPr lang="en-US" sz="2400" b="1" i="0" dirty="0">
                <a:solidFill>
                  <a:srgbClr val="273239"/>
                </a:solidFill>
                <a:effectLst/>
                <a:highlight>
                  <a:srgbClr val="FFFFFF"/>
                </a:highlight>
                <a:latin typeface="Nunito" pitchFamily="2" charset="0"/>
              </a:rPr>
              <a:t>prompt</a:t>
            </a:r>
            <a:r>
              <a:rPr lang="en-US" sz="2400" b="0" i="0" dirty="0">
                <a:solidFill>
                  <a:srgbClr val="273239"/>
                </a:solidFill>
                <a:effectLst/>
                <a:highlight>
                  <a:srgbClr val="FFFFFF"/>
                </a:highlight>
                <a:latin typeface="Nunito" pitchFamily="2" charset="0"/>
              </a:rPr>
              <a:t> inside the </a:t>
            </a:r>
            <a:r>
              <a:rPr lang="en-US" sz="2400" b="1" i="0" dirty="0" err="1">
                <a:solidFill>
                  <a:srgbClr val="273239"/>
                </a:solidFill>
                <a:effectLst/>
                <a:highlight>
                  <a:srgbClr val="FFFFFF"/>
                </a:highlight>
                <a:latin typeface="Nunito" pitchFamily="2" charset="0"/>
              </a:rPr>
              <a:t>readline</a:t>
            </a:r>
            <a:r>
              <a:rPr lang="en-US" sz="2400" b="1" i="0" dirty="0">
                <a:solidFill>
                  <a:srgbClr val="273239"/>
                </a:solidFill>
                <a:effectLst/>
                <a:highlight>
                  <a:srgbClr val="FFFFFF"/>
                </a:highlight>
                <a:latin typeface="Nunito" pitchFamily="2" charset="0"/>
              </a:rPr>
              <a:t>()</a:t>
            </a:r>
            <a:r>
              <a:rPr lang="en-US" sz="2400" b="0" i="0" dirty="0">
                <a:solidFill>
                  <a:srgbClr val="273239"/>
                </a:solidFill>
                <a:effectLst/>
                <a:highlight>
                  <a:srgbClr val="FFFFFF"/>
                </a:highlight>
                <a:latin typeface="Nunito" pitchFamily="2" charset="0"/>
              </a:rPr>
              <a:t> function. Actually </a:t>
            </a:r>
            <a:r>
              <a:rPr lang="en-US" sz="2400" b="1" i="0" dirty="0">
                <a:solidFill>
                  <a:srgbClr val="273239"/>
                </a:solidFill>
                <a:effectLst/>
                <a:highlight>
                  <a:srgbClr val="FFFFFF"/>
                </a:highlight>
                <a:latin typeface="Nunito" pitchFamily="2" charset="0"/>
              </a:rPr>
              <a:t>prompt</a:t>
            </a:r>
            <a:r>
              <a:rPr lang="en-US" sz="2400" b="0" i="0" dirty="0">
                <a:solidFill>
                  <a:srgbClr val="273239"/>
                </a:solidFill>
                <a:effectLst/>
                <a:highlight>
                  <a:srgbClr val="FFFFFF"/>
                </a:highlight>
                <a:latin typeface="Nunito" pitchFamily="2" charset="0"/>
              </a:rPr>
              <a:t> argument facilitates other functions to constructing of files documenting. But </a:t>
            </a:r>
            <a:r>
              <a:rPr lang="en-US" sz="2400" b="1" i="0" dirty="0">
                <a:solidFill>
                  <a:srgbClr val="273239"/>
                </a:solidFill>
                <a:effectLst/>
                <a:highlight>
                  <a:srgbClr val="FFFFFF"/>
                </a:highlight>
                <a:latin typeface="Nunito" pitchFamily="2" charset="0"/>
              </a:rPr>
              <a:t>prompt</a:t>
            </a:r>
            <a:r>
              <a:rPr lang="en-US" sz="2400" b="0" i="0" dirty="0">
                <a:solidFill>
                  <a:srgbClr val="273239"/>
                </a:solidFill>
                <a:effectLst/>
                <a:highlight>
                  <a:srgbClr val="FFFFFF"/>
                </a:highlight>
                <a:latin typeface="Nunito" pitchFamily="2" charset="0"/>
              </a:rPr>
              <a:t> is not mandatory to use all the time.</a:t>
            </a:r>
            <a:endParaRPr lang="en-US" sz="2400" dirty="0"/>
          </a:p>
        </p:txBody>
      </p:sp>
      <p:pic>
        <p:nvPicPr>
          <p:cNvPr id="5" name="Picture 4">
            <a:extLst>
              <a:ext uri="{FF2B5EF4-FFF2-40B4-BE49-F238E27FC236}">
                <a16:creationId xmlns:a16="http://schemas.microsoft.com/office/drawing/2014/main" id="{D76BEEAB-7D1B-3966-168B-2A60F2C08B8A}"/>
              </a:ext>
            </a:extLst>
          </p:cNvPr>
          <p:cNvPicPr>
            <a:picLocks noChangeAspect="1"/>
          </p:cNvPicPr>
          <p:nvPr/>
        </p:nvPicPr>
        <p:blipFill>
          <a:blip r:embed="rId2"/>
          <a:stretch>
            <a:fillRect/>
          </a:stretch>
        </p:blipFill>
        <p:spPr>
          <a:xfrm>
            <a:off x="513227" y="3424359"/>
            <a:ext cx="5822259" cy="1743318"/>
          </a:xfrm>
          <a:prstGeom prst="rect">
            <a:avLst/>
          </a:prstGeom>
        </p:spPr>
      </p:pic>
      <p:sp>
        <p:nvSpPr>
          <p:cNvPr id="7" name="TextBox 6">
            <a:extLst>
              <a:ext uri="{FF2B5EF4-FFF2-40B4-BE49-F238E27FC236}">
                <a16:creationId xmlns:a16="http://schemas.microsoft.com/office/drawing/2014/main" id="{191D4933-BD0A-E460-6227-9816ED5C26A3}"/>
              </a:ext>
            </a:extLst>
          </p:cNvPr>
          <p:cNvSpPr txBox="1"/>
          <p:nvPr/>
        </p:nvSpPr>
        <p:spPr>
          <a:xfrm>
            <a:off x="5987142" y="3424359"/>
            <a:ext cx="6096000" cy="3046988"/>
          </a:xfrm>
          <a:prstGeom prst="rect">
            <a:avLst/>
          </a:prstGeom>
          <a:noFill/>
        </p:spPr>
        <p:txBody>
          <a:bodyPr wrap="square">
            <a:spAutoFit/>
          </a:bodyPr>
          <a:lstStyle/>
          <a:p>
            <a:r>
              <a:rPr lang="en-US" sz="2400" dirty="0"/>
              <a:t># R program to illustrate</a:t>
            </a:r>
          </a:p>
          <a:p>
            <a:r>
              <a:rPr lang="en-US" sz="2400" dirty="0"/>
              <a:t># taking input from the user</a:t>
            </a:r>
          </a:p>
          <a:p>
            <a:r>
              <a:rPr lang="en-US" sz="2400" dirty="0"/>
              <a:t># taking input with showing the message</a:t>
            </a:r>
          </a:p>
          <a:p>
            <a:r>
              <a:rPr lang="en-US" sz="2400" dirty="0"/>
              <a:t>var = </a:t>
            </a:r>
            <a:r>
              <a:rPr lang="en-US" sz="2400" dirty="0" err="1"/>
              <a:t>readline</a:t>
            </a:r>
            <a:r>
              <a:rPr lang="en-US" sz="2400" dirty="0"/>
              <a:t>(prompt = "Enter any number : ");</a:t>
            </a:r>
          </a:p>
          <a:p>
            <a:r>
              <a:rPr lang="en-US" sz="2400" dirty="0"/>
              <a:t># convert the inputted value to an integer</a:t>
            </a:r>
          </a:p>
          <a:p>
            <a:r>
              <a:rPr lang="en-US" sz="2400" dirty="0"/>
              <a:t>var = </a:t>
            </a:r>
            <a:r>
              <a:rPr lang="en-US" sz="2400" dirty="0" err="1"/>
              <a:t>as.integer</a:t>
            </a:r>
            <a:r>
              <a:rPr lang="en-US" sz="2400" dirty="0"/>
              <a:t>(var);</a:t>
            </a:r>
          </a:p>
          <a:p>
            <a:r>
              <a:rPr lang="en-US" sz="2400" dirty="0"/>
              <a:t># print the value</a:t>
            </a:r>
          </a:p>
          <a:p>
            <a:r>
              <a:rPr lang="en-US" sz="2400" dirty="0"/>
              <a:t>print(var)</a:t>
            </a:r>
          </a:p>
        </p:txBody>
      </p:sp>
    </p:spTree>
    <p:extLst>
      <p:ext uri="{BB962C8B-B14F-4D97-AF65-F5344CB8AC3E}">
        <p14:creationId xmlns:p14="http://schemas.microsoft.com/office/powerpoint/2010/main" val="2404818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4224-0C4F-7CEB-C560-A5A157266DB8}"/>
              </a:ext>
            </a:extLst>
          </p:cNvPr>
          <p:cNvSpPr>
            <a:spLocks noGrp="1"/>
          </p:cNvSpPr>
          <p:nvPr>
            <p:ph type="title"/>
          </p:nvPr>
        </p:nvSpPr>
        <p:spPr/>
        <p:txBody>
          <a:bodyPr>
            <a:normAutofit/>
          </a:bodyPr>
          <a:lstStyle/>
          <a:p>
            <a:r>
              <a:rPr lang="en-US" b="1" i="0" dirty="0">
                <a:solidFill>
                  <a:srgbClr val="273239"/>
                </a:solidFill>
                <a:effectLst/>
                <a:highlight>
                  <a:srgbClr val="FFFFFF"/>
                </a:highlight>
                <a:latin typeface="Nunito" pitchFamily="2" charset="0"/>
              </a:rPr>
              <a:t>multiple inputs in R</a:t>
            </a:r>
            <a:endParaRPr lang="en-US" dirty="0"/>
          </a:p>
        </p:txBody>
      </p:sp>
      <p:pic>
        <p:nvPicPr>
          <p:cNvPr id="5" name="Content Placeholder 4">
            <a:extLst>
              <a:ext uri="{FF2B5EF4-FFF2-40B4-BE49-F238E27FC236}">
                <a16:creationId xmlns:a16="http://schemas.microsoft.com/office/drawing/2014/main" id="{96C87DA2-5E1D-89EA-8B4F-3A4D287BFCBC}"/>
              </a:ext>
            </a:extLst>
          </p:cNvPr>
          <p:cNvPicPr>
            <a:picLocks noGrp="1" noChangeAspect="1"/>
          </p:cNvPicPr>
          <p:nvPr>
            <p:ph idx="1"/>
          </p:nvPr>
        </p:nvPicPr>
        <p:blipFill>
          <a:blip r:embed="rId2"/>
          <a:stretch>
            <a:fillRect/>
          </a:stretch>
        </p:blipFill>
        <p:spPr>
          <a:xfrm>
            <a:off x="755650" y="1690688"/>
            <a:ext cx="5687219" cy="3934374"/>
          </a:xfrm>
        </p:spPr>
      </p:pic>
    </p:spTree>
    <p:extLst>
      <p:ext uri="{BB962C8B-B14F-4D97-AF65-F5344CB8AC3E}">
        <p14:creationId xmlns:p14="http://schemas.microsoft.com/office/powerpoint/2010/main" val="44729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5D779C7-B553-6411-8788-2C8BE7BECB75}"/>
              </a:ext>
            </a:extLst>
          </p:cNvPr>
          <p:cNvSpPr txBox="1"/>
          <p:nvPr/>
        </p:nvSpPr>
        <p:spPr>
          <a:xfrm>
            <a:off x="2471056" y="351588"/>
            <a:ext cx="7522030" cy="6370975"/>
          </a:xfrm>
          <a:prstGeom prst="rect">
            <a:avLst/>
          </a:prstGeom>
          <a:noFill/>
        </p:spPr>
        <p:txBody>
          <a:bodyPr wrap="square">
            <a:spAutoFit/>
          </a:bodyPr>
          <a:lstStyle/>
          <a:p>
            <a:r>
              <a:rPr lang="en-US" sz="2400" dirty="0"/>
              <a:t># R program to illustrate</a:t>
            </a:r>
          </a:p>
          <a:p>
            <a:r>
              <a:rPr lang="en-US" sz="2400" dirty="0"/>
              <a:t># taking multiple inputs</a:t>
            </a:r>
          </a:p>
          <a:p>
            <a:r>
              <a:rPr lang="en-US" sz="2400" dirty="0"/>
              <a:t># using braces </a:t>
            </a:r>
          </a:p>
          <a:p>
            <a:r>
              <a:rPr lang="en-US" sz="2400" dirty="0"/>
              <a:t>{</a:t>
            </a:r>
          </a:p>
          <a:p>
            <a:r>
              <a:rPr lang="en-US" sz="2400" dirty="0"/>
              <a:t>	var1 = </a:t>
            </a:r>
            <a:r>
              <a:rPr lang="en-US" sz="2400" dirty="0" err="1"/>
              <a:t>readline</a:t>
            </a:r>
            <a:r>
              <a:rPr lang="en-US" sz="2400" dirty="0"/>
              <a:t>("Enter 1st number : ");</a:t>
            </a:r>
          </a:p>
          <a:p>
            <a:r>
              <a:rPr lang="en-US" sz="2400" dirty="0"/>
              <a:t>	var2 = </a:t>
            </a:r>
            <a:r>
              <a:rPr lang="en-US" sz="2400" dirty="0" err="1"/>
              <a:t>readline</a:t>
            </a:r>
            <a:r>
              <a:rPr lang="en-US" sz="2400" dirty="0"/>
              <a:t>("Enter 2nd number : ");</a:t>
            </a:r>
          </a:p>
          <a:p>
            <a:r>
              <a:rPr lang="en-US" sz="2400" dirty="0"/>
              <a:t>	var3 = </a:t>
            </a:r>
            <a:r>
              <a:rPr lang="en-US" sz="2400" dirty="0" err="1"/>
              <a:t>readline</a:t>
            </a:r>
            <a:r>
              <a:rPr lang="en-US" sz="2400" dirty="0"/>
              <a:t>("Enter 3rd number : ");</a:t>
            </a:r>
          </a:p>
          <a:p>
            <a:r>
              <a:rPr lang="en-US" sz="2400" dirty="0"/>
              <a:t>	var4 = </a:t>
            </a:r>
            <a:r>
              <a:rPr lang="en-US" sz="2400" dirty="0" err="1"/>
              <a:t>readline</a:t>
            </a:r>
            <a:r>
              <a:rPr lang="en-US" sz="2400" dirty="0"/>
              <a:t>("Enter 4th number : ");</a:t>
            </a:r>
          </a:p>
          <a:p>
            <a:r>
              <a:rPr lang="en-US" sz="2400" dirty="0"/>
              <a:t>}</a:t>
            </a:r>
          </a:p>
          <a:p>
            <a:r>
              <a:rPr lang="en-US" sz="2400" dirty="0"/>
              <a:t># converting each value</a:t>
            </a:r>
          </a:p>
          <a:p>
            <a:r>
              <a:rPr lang="en-US" sz="2400" dirty="0"/>
              <a:t>var1 = </a:t>
            </a:r>
            <a:r>
              <a:rPr lang="en-US" sz="2400" dirty="0" err="1"/>
              <a:t>as.integer</a:t>
            </a:r>
            <a:r>
              <a:rPr lang="en-US" sz="2400" dirty="0"/>
              <a:t>(var1);</a:t>
            </a:r>
          </a:p>
          <a:p>
            <a:r>
              <a:rPr lang="en-US" sz="2400" dirty="0"/>
              <a:t>var2 = </a:t>
            </a:r>
            <a:r>
              <a:rPr lang="en-US" sz="2400" dirty="0" err="1"/>
              <a:t>as.integer</a:t>
            </a:r>
            <a:r>
              <a:rPr lang="en-US" sz="2400" dirty="0"/>
              <a:t>(var2);</a:t>
            </a:r>
          </a:p>
          <a:p>
            <a:r>
              <a:rPr lang="en-US" sz="2400" dirty="0"/>
              <a:t>var3 = </a:t>
            </a:r>
            <a:r>
              <a:rPr lang="en-US" sz="2400" dirty="0" err="1"/>
              <a:t>as.integer</a:t>
            </a:r>
            <a:r>
              <a:rPr lang="en-US" sz="2400" dirty="0"/>
              <a:t>(var3);</a:t>
            </a:r>
          </a:p>
          <a:p>
            <a:r>
              <a:rPr lang="en-US" sz="2400" dirty="0"/>
              <a:t>var4 = </a:t>
            </a:r>
            <a:r>
              <a:rPr lang="en-US" sz="2400" dirty="0" err="1"/>
              <a:t>as.integer</a:t>
            </a:r>
            <a:r>
              <a:rPr lang="en-US" sz="2400" dirty="0"/>
              <a:t>(var4);</a:t>
            </a:r>
          </a:p>
          <a:p>
            <a:endParaRPr lang="en-US" sz="2400" dirty="0"/>
          </a:p>
          <a:p>
            <a:r>
              <a:rPr lang="en-US" sz="2400" dirty="0"/>
              <a:t># print the sum of the 4 number</a:t>
            </a:r>
          </a:p>
          <a:p>
            <a:r>
              <a:rPr lang="en-US" sz="2400" dirty="0"/>
              <a:t>print(var1 + var2 + var3 + var4)</a:t>
            </a:r>
          </a:p>
        </p:txBody>
      </p:sp>
    </p:spTree>
    <p:extLst>
      <p:ext uri="{BB962C8B-B14F-4D97-AF65-F5344CB8AC3E}">
        <p14:creationId xmlns:p14="http://schemas.microsoft.com/office/powerpoint/2010/main" val="3728360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92D6-E900-3E91-289D-82B27EB72E6F}"/>
              </a:ext>
            </a:extLst>
          </p:cNvPr>
          <p:cNvSpPr>
            <a:spLocks noGrp="1"/>
          </p:cNvSpPr>
          <p:nvPr>
            <p:ph type="title"/>
          </p:nvPr>
        </p:nvSpPr>
        <p:spPr/>
        <p:txBody>
          <a:bodyPr>
            <a:normAutofit/>
          </a:bodyPr>
          <a:lstStyle/>
          <a:p>
            <a:r>
              <a:rPr lang="en-US" b="1" i="0" dirty="0">
                <a:solidFill>
                  <a:srgbClr val="273239"/>
                </a:solidFill>
                <a:effectLst/>
                <a:highlight>
                  <a:srgbClr val="FFFFFF"/>
                </a:highlight>
                <a:latin typeface="Nunito" pitchFamily="2" charset="0"/>
              </a:rPr>
              <a:t>String and Character input in R</a:t>
            </a:r>
            <a:endParaRPr lang="en-US" dirty="0"/>
          </a:p>
        </p:txBody>
      </p:sp>
      <p:sp>
        <p:nvSpPr>
          <p:cNvPr id="3" name="Content Placeholder 2">
            <a:extLst>
              <a:ext uri="{FF2B5EF4-FFF2-40B4-BE49-F238E27FC236}">
                <a16:creationId xmlns:a16="http://schemas.microsoft.com/office/drawing/2014/main" id="{928D9692-F165-DD56-E65B-B6EC6C3E3253}"/>
              </a:ext>
            </a:extLst>
          </p:cNvPr>
          <p:cNvSpPr>
            <a:spLocks noGrp="1"/>
          </p:cNvSpPr>
          <p:nvPr>
            <p:ph idx="1"/>
          </p:nvPr>
        </p:nvSpPr>
        <p:spPr>
          <a:xfrm>
            <a:off x="777240" y="1825625"/>
            <a:ext cx="10659110" cy="1483632"/>
          </a:xfrm>
        </p:spPr>
        <p:txBody>
          <a:bodyPr/>
          <a:lstStyle/>
          <a:p>
            <a:pPr marL="0" indent="0" algn="just">
              <a:buNone/>
            </a:pPr>
            <a:r>
              <a:rPr lang="en-US" b="0" i="0" dirty="0">
                <a:solidFill>
                  <a:srgbClr val="273239"/>
                </a:solidFill>
                <a:effectLst/>
                <a:highlight>
                  <a:srgbClr val="FFFFFF"/>
                </a:highlight>
                <a:latin typeface="Nunito" pitchFamily="2" charset="0"/>
              </a:rPr>
              <a:t>For “String” one doesn’t need to convert the inputted data into a string because R takes input as string always. And for “character”, it needs to be converted to ‘character’. Sometimes it may not cause any error. One can take character input as same as string also, but that inputted data is of type string for the entire program. So the best way to use that inputted data as ‘character’ is to convert the data to a character.</a:t>
            </a:r>
            <a:endParaRPr lang="en-US" dirty="0"/>
          </a:p>
        </p:txBody>
      </p:sp>
      <p:pic>
        <p:nvPicPr>
          <p:cNvPr id="5" name="Picture 4">
            <a:extLst>
              <a:ext uri="{FF2B5EF4-FFF2-40B4-BE49-F238E27FC236}">
                <a16:creationId xmlns:a16="http://schemas.microsoft.com/office/drawing/2014/main" id="{A467B7C1-20CF-C427-25FA-45CD0B3B6DC9}"/>
              </a:ext>
            </a:extLst>
          </p:cNvPr>
          <p:cNvPicPr>
            <a:picLocks noChangeAspect="1"/>
          </p:cNvPicPr>
          <p:nvPr/>
        </p:nvPicPr>
        <p:blipFill>
          <a:blip r:embed="rId2"/>
          <a:stretch>
            <a:fillRect/>
          </a:stretch>
        </p:blipFill>
        <p:spPr>
          <a:xfrm>
            <a:off x="1085459" y="3629557"/>
            <a:ext cx="5601482" cy="2124371"/>
          </a:xfrm>
          <a:prstGeom prst="rect">
            <a:avLst/>
          </a:prstGeom>
        </p:spPr>
      </p:pic>
    </p:spTree>
    <p:extLst>
      <p:ext uri="{BB962C8B-B14F-4D97-AF65-F5344CB8AC3E}">
        <p14:creationId xmlns:p14="http://schemas.microsoft.com/office/powerpoint/2010/main" val="573470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5E7FEA-3E39-243F-122C-962DAD7C4FC6}"/>
              </a:ext>
            </a:extLst>
          </p:cNvPr>
          <p:cNvSpPr txBox="1"/>
          <p:nvPr/>
        </p:nvSpPr>
        <p:spPr>
          <a:xfrm>
            <a:off x="1545771" y="518556"/>
            <a:ext cx="8926286" cy="5262979"/>
          </a:xfrm>
          <a:prstGeom prst="rect">
            <a:avLst/>
          </a:prstGeom>
          <a:noFill/>
        </p:spPr>
        <p:txBody>
          <a:bodyPr wrap="square">
            <a:spAutoFit/>
          </a:bodyPr>
          <a:lstStyle/>
          <a:p>
            <a:r>
              <a:rPr lang="en-US" sz="2400" dirty="0"/>
              <a:t># R program to illustrate</a:t>
            </a:r>
          </a:p>
          <a:p>
            <a:r>
              <a:rPr lang="en-US" sz="2400" dirty="0"/>
              <a:t># taking input from the user</a:t>
            </a:r>
          </a:p>
          <a:p>
            <a:endParaRPr lang="en-US" sz="2400" dirty="0"/>
          </a:p>
          <a:p>
            <a:r>
              <a:rPr lang="en-US" sz="2400" dirty="0"/>
              <a:t># string input</a:t>
            </a:r>
          </a:p>
          <a:p>
            <a:r>
              <a:rPr lang="en-US" sz="2400" dirty="0"/>
              <a:t>var1 = </a:t>
            </a:r>
            <a:r>
              <a:rPr lang="en-US" sz="2400" dirty="0" err="1"/>
              <a:t>readline</a:t>
            </a:r>
            <a:r>
              <a:rPr lang="en-US" sz="2400" dirty="0"/>
              <a:t>(prompt = "Enter your name : "); </a:t>
            </a:r>
          </a:p>
          <a:p>
            <a:endParaRPr lang="en-US" sz="2400" dirty="0"/>
          </a:p>
          <a:p>
            <a:r>
              <a:rPr lang="en-US" sz="2400" dirty="0"/>
              <a:t># character input</a:t>
            </a:r>
          </a:p>
          <a:p>
            <a:r>
              <a:rPr lang="en-US" sz="2400" dirty="0"/>
              <a:t>var2 = </a:t>
            </a:r>
            <a:r>
              <a:rPr lang="en-US" sz="2400" dirty="0" err="1"/>
              <a:t>readline</a:t>
            </a:r>
            <a:r>
              <a:rPr lang="en-US" sz="2400" dirty="0"/>
              <a:t>(prompt = "Enter any character : ");</a:t>
            </a:r>
          </a:p>
          <a:p>
            <a:r>
              <a:rPr lang="en-US" sz="2400" dirty="0"/>
              <a:t># convert to character</a:t>
            </a:r>
          </a:p>
          <a:p>
            <a:r>
              <a:rPr lang="en-US" sz="2400" dirty="0"/>
              <a:t>var2 = </a:t>
            </a:r>
            <a:r>
              <a:rPr lang="en-US" sz="2400" dirty="0" err="1"/>
              <a:t>as.character</a:t>
            </a:r>
            <a:r>
              <a:rPr lang="en-US" sz="2400" dirty="0"/>
              <a:t>(var2)</a:t>
            </a:r>
          </a:p>
          <a:p>
            <a:endParaRPr lang="en-US" sz="2400" dirty="0"/>
          </a:p>
          <a:p>
            <a:r>
              <a:rPr lang="en-US" sz="2400" dirty="0"/>
              <a:t># printing values</a:t>
            </a:r>
          </a:p>
          <a:p>
            <a:r>
              <a:rPr lang="en-US" sz="2400" dirty="0"/>
              <a:t>print(var1)</a:t>
            </a:r>
          </a:p>
          <a:p>
            <a:r>
              <a:rPr lang="en-US" sz="2400" dirty="0"/>
              <a:t>print(var2)</a:t>
            </a:r>
          </a:p>
        </p:txBody>
      </p:sp>
    </p:spTree>
    <p:extLst>
      <p:ext uri="{BB962C8B-B14F-4D97-AF65-F5344CB8AC3E}">
        <p14:creationId xmlns:p14="http://schemas.microsoft.com/office/powerpoint/2010/main" val="190292404"/>
      </p:ext>
    </p:extLst>
  </p:cSld>
  <p:clrMapOvr>
    <a:masterClrMapping/>
  </p:clrMapOvr>
</p:sld>
</file>

<file path=ppt/theme/theme1.xml><?xml version="1.0" encoding="utf-8"?>
<a:theme xmlns:a="http://schemas.openxmlformats.org/drawingml/2006/main" name="ConfettiVTI">
  <a:themeElements>
    <a:clrScheme name="AnalogousFromRegularSeedRightStep">
      <a:dk1>
        <a:srgbClr val="000000"/>
      </a:dk1>
      <a:lt1>
        <a:srgbClr val="FFFFFF"/>
      </a:lt1>
      <a:dk2>
        <a:srgbClr val="2B301B"/>
      </a:dk2>
      <a:lt2>
        <a:srgbClr val="F3F0F3"/>
      </a:lt2>
      <a:accent1>
        <a:srgbClr val="48B75D"/>
      </a:accent1>
      <a:accent2>
        <a:srgbClr val="3BB183"/>
      </a:accent2>
      <a:accent3>
        <a:srgbClr val="45AFB1"/>
      </a:accent3>
      <a:accent4>
        <a:srgbClr val="3B7DB1"/>
      </a:accent4>
      <a:accent5>
        <a:srgbClr val="4D5EC3"/>
      </a:accent5>
      <a:accent6>
        <a:srgbClr val="6648B6"/>
      </a:accent6>
      <a:hlink>
        <a:srgbClr val="BF3FA7"/>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50</TotalTime>
  <Words>2155</Words>
  <Application>Microsoft Office PowerPoint</Application>
  <PresentationFormat>Widescreen</PresentationFormat>
  <Paragraphs>282</Paragraphs>
  <Slides>36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AvenirNext LT Pro Medium</vt:lpstr>
      <vt:lpstr>Calibri</vt:lpstr>
      <vt:lpstr>Gill Sans Nova</vt:lpstr>
      <vt:lpstr>Nunito</vt:lpstr>
      <vt:lpstr>Roboto</vt:lpstr>
      <vt:lpstr>ConfettiVTI</vt:lpstr>
      <vt:lpstr>Control Structures in R</vt:lpstr>
      <vt:lpstr>Taking input in R</vt:lpstr>
      <vt:lpstr>Using readline() method</vt:lpstr>
      <vt:lpstr>Reading input through keyboard</vt:lpstr>
      <vt:lpstr>Prompt a message</vt:lpstr>
      <vt:lpstr>multiple inputs in R</vt:lpstr>
      <vt:lpstr>PowerPoint Presentation</vt:lpstr>
      <vt:lpstr>String and Character input in R</vt:lpstr>
      <vt:lpstr>PowerPoint Presentation</vt:lpstr>
      <vt:lpstr>Using scan() method</vt:lpstr>
      <vt:lpstr>PowerPoint Presentation</vt:lpstr>
      <vt:lpstr>double, string, character type values using scan() method</vt:lpstr>
      <vt:lpstr>PowerPoint Presentation</vt:lpstr>
      <vt:lpstr>PowerPoint Presentation</vt:lpstr>
      <vt:lpstr>Read File data using scan() method</vt:lpstr>
      <vt:lpstr>PowerPoint Presentation</vt:lpstr>
      <vt:lpstr>Print statement in R</vt:lpstr>
      <vt:lpstr>Print without print function</vt:lpstr>
      <vt:lpstr>Print output using print() function</vt:lpstr>
      <vt:lpstr>Print output using paste() function inside print() function</vt:lpstr>
      <vt:lpstr>PowerPoint Presentation</vt:lpstr>
      <vt:lpstr>Print output using sprintf() function</vt:lpstr>
      <vt:lpstr>PowerPoint Presentation</vt:lpstr>
      <vt:lpstr>Print output using cat() function</vt:lpstr>
      <vt:lpstr>Introduction</vt:lpstr>
      <vt:lpstr>If..condition</vt:lpstr>
      <vt:lpstr>If..else condition</vt:lpstr>
      <vt:lpstr>For loop</vt:lpstr>
      <vt:lpstr>Nested loops</vt:lpstr>
      <vt:lpstr>While loop</vt:lpstr>
      <vt:lpstr>repeat loop and break statement</vt:lpstr>
      <vt:lpstr>return statement</vt:lpstr>
      <vt:lpstr>next statement</vt:lpstr>
      <vt:lpstr>Switch case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rakhee chhibber</dc:creator>
  <cp:lastModifiedBy>rakhee chhibber</cp:lastModifiedBy>
  <cp:revision>3</cp:revision>
  <dcterms:created xsi:type="dcterms:W3CDTF">2024-10-05T02:35:23Z</dcterms:created>
  <dcterms:modified xsi:type="dcterms:W3CDTF">2024-10-05T03:26:06Z</dcterms:modified>
</cp:coreProperties>
</file>